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849" r:id="rId2"/>
    <p:sldId id="862" r:id="rId3"/>
    <p:sldId id="864" r:id="rId4"/>
    <p:sldId id="867" r:id="rId5"/>
    <p:sldId id="869" r:id="rId6"/>
    <p:sldId id="876" r:id="rId7"/>
    <p:sldId id="875" r:id="rId8"/>
    <p:sldId id="874" r:id="rId9"/>
    <p:sldId id="926" r:id="rId10"/>
    <p:sldId id="851" r:id="rId11"/>
    <p:sldId id="925" r:id="rId12"/>
    <p:sldId id="872" r:id="rId13"/>
    <p:sldId id="873" r:id="rId14"/>
    <p:sldId id="879" r:id="rId15"/>
    <p:sldId id="909" r:id="rId16"/>
    <p:sldId id="910" r:id="rId17"/>
    <p:sldId id="931" r:id="rId18"/>
    <p:sldId id="911" r:id="rId19"/>
    <p:sldId id="913" r:id="rId20"/>
    <p:sldId id="882" r:id="rId21"/>
    <p:sldId id="920" r:id="rId22"/>
    <p:sldId id="914" r:id="rId23"/>
    <p:sldId id="915" r:id="rId24"/>
    <p:sldId id="919" r:id="rId25"/>
    <p:sldId id="916" r:id="rId26"/>
    <p:sldId id="918" r:id="rId27"/>
    <p:sldId id="917" r:id="rId28"/>
    <p:sldId id="921" r:id="rId29"/>
    <p:sldId id="922" r:id="rId30"/>
    <p:sldId id="923" r:id="rId31"/>
    <p:sldId id="896" r:id="rId32"/>
    <p:sldId id="927" r:id="rId33"/>
    <p:sldId id="929" r:id="rId34"/>
    <p:sldId id="930" r:id="rId35"/>
    <p:sldId id="928" r:id="rId36"/>
    <p:sldId id="901" r:id="rId37"/>
    <p:sldId id="932" r:id="rId38"/>
    <p:sldId id="933" r:id="rId39"/>
    <p:sldId id="934" r:id="rId40"/>
    <p:sldId id="903" r:id="rId41"/>
    <p:sldId id="935" r:id="rId42"/>
    <p:sldId id="936" r:id="rId43"/>
    <p:sldId id="904" r:id="rId44"/>
    <p:sldId id="937" r:id="rId45"/>
    <p:sldId id="908" r:id="rId46"/>
    <p:sldId id="848" r:id="rId47"/>
    <p:sldId id="82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210"/>
    <a:srgbClr val="FFE1F4"/>
    <a:srgbClr val="DBFFFD"/>
    <a:srgbClr val="FFFF99"/>
    <a:srgbClr val="FDEEE4"/>
    <a:srgbClr val="C4FCC4"/>
    <a:srgbClr val="9DD8F5"/>
    <a:srgbClr val="FBE4D5"/>
    <a:srgbClr val="FFCC99"/>
    <a:srgbClr val="FE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7" autoAdjust="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-54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21168-4436-924B-AEE3-27D8FCAA07E7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09827-4DCD-564A-99B5-CD94B7D4DD4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accent5">
                  <a:lumMod val="50000"/>
                </a:schemeClr>
              </a:solidFill>
            </a:rPr>
            <a:t>Форма федерального статистического наблюдения </a:t>
          </a:r>
          <a:r>
            <a:rPr lang="ru-RU" sz="2400" dirty="0" smtClean="0">
              <a:solidFill>
                <a:schemeClr val="accent5">
                  <a:lumMod val="50000"/>
                </a:schemeClr>
              </a:solidFill>
            </a:rPr>
            <a:t>№ </a:t>
          </a:r>
          <a:r>
            <a:rPr lang="ru-RU" sz="2400" dirty="0">
              <a:solidFill>
                <a:schemeClr val="accent5">
                  <a:lumMod val="50000"/>
                </a:schemeClr>
              </a:solidFill>
            </a:rPr>
            <a:t>30 </a:t>
          </a:r>
        </a:p>
      </dgm:t>
    </dgm:pt>
    <dgm:pt modelId="{E7F772A4-C449-084C-AA50-FEA16A8CB65B}" type="parTrans" cxnId="{FF96548D-D81B-3447-8601-58435A7DDE78}">
      <dgm:prSet/>
      <dgm:spPr/>
      <dgm:t>
        <a:bodyPr/>
        <a:lstStyle/>
        <a:p>
          <a:endParaRPr lang="ru-RU"/>
        </a:p>
      </dgm:t>
    </dgm:pt>
    <dgm:pt modelId="{617511A1-87A5-6E41-8048-9EE234FCD469}" type="sibTrans" cxnId="{FF96548D-D81B-3447-8601-58435A7DDE78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/>
            <a:t>Деятельность лабораторной службы </a:t>
          </a:r>
        </a:p>
      </dgm:t>
    </dgm:pt>
    <dgm:pt modelId="{B5B0F8B2-D4CB-5E41-8299-0EC22A85DA6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 anchor="t"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Сведения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</a:rPr>
            <a:t>, касающиеся непосредственно работы </a:t>
          </a:r>
          <a:endParaRPr lang="ru-RU" sz="1800" b="1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лабораторий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771D879F-FD8F-1A40-B8FE-88C5E14D9F76}" type="parTrans" cxnId="{03D03F9E-8535-8D4F-9004-CB6980F5A167}">
      <dgm:prSet/>
      <dgm:spPr/>
      <dgm:t>
        <a:bodyPr/>
        <a:lstStyle/>
        <a:p>
          <a:endParaRPr lang="ru-RU"/>
        </a:p>
      </dgm:t>
    </dgm:pt>
    <dgm:pt modelId="{2AC39814-0899-3F46-A1A3-DFE5FC352222}" type="sibTrans" cxnId="{03D03F9E-8535-8D4F-9004-CB6980F5A1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0" dirty="0"/>
            <a:t>Раздел </a:t>
          </a:r>
          <a:r>
            <a:rPr lang="en-US" sz="1800" b="0" dirty="0"/>
            <a:t>VI. </a:t>
          </a:r>
          <a:r>
            <a:rPr lang="ru-RU" sz="1800" b="0" dirty="0"/>
            <a:t>Работа диагностических </a:t>
          </a:r>
          <a:endParaRPr lang="ru-RU" sz="1800" b="0" dirty="0" smtClean="0"/>
        </a:p>
        <a:p>
          <a:pPr>
            <a:lnSpc>
              <a:spcPct val="100000"/>
            </a:lnSpc>
          </a:pPr>
          <a:r>
            <a:rPr lang="ru-RU" sz="1800" b="0" dirty="0" smtClean="0"/>
            <a:t>отделений </a:t>
          </a:r>
          <a:r>
            <a:rPr lang="ru-RU" sz="1800" b="0" dirty="0"/>
            <a:t>(кабинетов)</a:t>
          </a:r>
        </a:p>
        <a:p>
          <a:pPr>
            <a:lnSpc>
              <a:spcPct val="100000"/>
            </a:lnSpc>
          </a:pPr>
          <a:r>
            <a:rPr lang="ru-RU" sz="1800" b="0" dirty="0"/>
            <a:t>12. Деятельность лаборатории</a:t>
          </a:r>
        </a:p>
        <a:p>
          <a:pPr>
            <a:lnSpc>
              <a:spcPct val="100000"/>
            </a:lnSpc>
          </a:pPr>
          <a:r>
            <a:rPr lang="ru-RU" sz="1800" b="0" dirty="0"/>
            <a:t>Таблица 5300, 5301, 5302</a:t>
          </a:r>
        </a:p>
      </dgm:t>
    </dgm:pt>
    <dgm:pt modelId="{91F83F02-5026-5D40-8DE3-F025A55820B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Сведения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</a:rPr>
            <a:t>, касающиеся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МО,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</a:rPr>
            <a:t>в структуре которой находятся подразделения, выполняющие лабораторные диагностические исследования</a:t>
          </a:r>
        </a:p>
      </dgm:t>
    </dgm:pt>
    <dgm:pt modelId="{032F95E9-E753-DA48-81D7-642E0A0B04F3}" type="parTrans" cxnId="{D13D2F3A-D99F-474F-B110-A133919765E0}">
      <dgm:prSet/>
      <dgm:spPr>
        <a:ln w="12700"/>
      </dgm:spPr>
      <dgm:t>
        <a:bodyPr/>
        <a:lstStyle/>
        <a:p>
          <a:endParaRPr lang="ru-RU"/>
        </a:p>
      </dgm:t>
    </dgm:pt>
    <dgm:pt modelId="{B497D23E-CD8B-834A-A0F8-5AF0D277B1B9}" type="sibTrans" cxnId="{D13D2F3A-D99F-474F-B110-A133919765E0}">
      <dgm:prSet custT="1"/>
      <dgm:spPr/>
      <dgm:t>
        <a:bodyPr/>
        <a:lstStyle/>
        <a:p>
          <a:r>
            <a:rPr lang="ru-RU" sz="1800" dirty="0"/>
            <a:t>Таблица 1001, 1003</a:t>
          </a:r>
        </a:p>
      </dgm:t>
    </dgm:pt>
    <dgm:pt modelId="{37DE26A3-43AB-E440-856C-AF9AC39DD39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 anchor="t"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Сведения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</a:rPr>
            <a:t>, касающиеся кадрового обеспечения медицинских учреждений</a:t>
          </a:r>
        </a:p>
      </dgm:t>
    </dgm:pt>
    <dgm:pt modelId="{D0335A2D-8368-E846-953D-49F564EE04D6}" type="parTrans" cxnId="{89D29F57-CE6A-194F-99D0-79236FC4FAC7}">
      <dgm:prSet/>
      <dgm:spPr/>
      <dgm:t>
        <a:bodyPr/>
        <a:lstStyle/>
        <a:p>
          <a:endParaRPr lang="ru-RU"/>
        </a:p>
      </dgm:t>
    </dgm:pt>
    <dgm:pt modelId="{31C01BBB-5AC9-514A-A16B-77259CA9E6D0}" type="sibTrans" cxnId="{89D29F57-CE6A-194F-99D0-79236FC4FAC7}">
      <dgm:prSet custT="1"/>
      <dgm:spPr/>
      <dgm:t>
        <a:bodyPr/>
        <a:lstStyle/>
        <a:p>
          <a:pPr algn="ctr"/>
          <a:r>
            <a:rPr lang="ru-RU" sz="1800" dirty="0"/>
            <a:t>Таблица 1100</a:t>
          </a:r>
        </a:p>
      </dgm:t>
    </dgm:pt>
    <dgm:pt modelId="{B400C100-0F21-984D-8520-548313CD23FE}" type="pres">
      <dgm:prSet presAssocID="{E3421168-4436-924B-AEE3-27D8FCAA07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3513E8-E50A-BF49-82B5-DE6DF3B7B337}" type="pres">
      <dgm:prSet presAssocID="{E7909827-4DCD-564A-99B5-CD94B7D4DD4B}" presName="hierRoot1" presStyleCnt="0">
        <dgm:presLayoutVars>
          <dgm:hierBranch val="init"/>
        </dgm:presLayoutVars>
      </dgm:prSet>
      <dgm:spPr/>
    </dgm:pt>
    <dgm:pt modelId="{EAB7361C-F89D-1A4A-AF5B-F3C57C7C53A5}" type="pres">
      <dgm:prSet presAssocID="{E7909827-4DCD-564A-99B5-CD94B7D4DD4B}" presName="rootComposite1" presStyleCnt="0"/>
      <dgm:spPr/>
    </dgm:pt>
    <dgm:pt modelId="{39A9207A-A502-C44A-8C37-43CE80569407}" type="pres">
      <dgm:prSet presAssocID="{E7909827-4DCD-564A-99B5-CD94B7D4DD4B}" presName="rootText1" presStyleLbl="node0" presStyleIdx="0" presStyleCnt="1" custScaleX="193454" custScaleY="67300" custLinFactNeighborX="-34340" custLinFactNeighborY="-265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23E9145-F17A-514C-A176-91D27A0CA57B}" type="pres">
      <dgm:prSet presAssocID="{E7909827-4DCD-564A-99B5-CD94B7D4DD4B}" presName="titleText1" presStyleLbl="fgAcc0" presStyleIdx="0" presStyleCnt="1" custScaleX="120790" custScaleY="200667" custLinFactX="12621" custLinFactNeighborX="100000" custLinFactNeighborY="-7885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17FDFDF-287E-6D4B-8FDE-21EA44593100}" type="pres">
      <dgm:prSet presAssocID="{E7909827-4DCD-564A-99B5-CD94B7D4DD4B}" presName="rootConnector1" presStyleLbl="node1" presStyleIdx="0" presStyleCnt="3"/>
      <dgm:spPr/>
      <dgm:t>
        <a:bodyPr/>
        <a:lstStyle/>
        <a:p>
          <a:endParaRPr lang="ru-RU"/>
        </a:p>
      </dgm:t>
    </dgm:pt>
    <dgm:pt modelId="{7FD28D6F-CB0E-E144-B9E7-18B71564D38B}" type="pres">
      <dgm:prSet presAssocID="{E7909827-4DCD-564A-99B5-CD94B7D4DD4B}" presName="hierChild2" presStyleCnt="0"/>
      <dgm:spPr/>
    </dgm:pt>
    <dgm:pt modelId="{2253EEE3-3831-2C48-A73C-BAD688596B6C}" type="pres">
      <dgm:prSet presAssocID="{771D879F-FD8F-1A40-B8FE-88C5E14D9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D9E6417-F9B0-B342-8FA8-736F29E75C73}" type="pres">
      <dgm:prSet presAssocID="{B5B0F8B2-D4CB-5E41-8299-0EC22A85DA6A}" presName="hierRoot2" presStyleCnt="0">
        <dgm:presLayoutVars>
          <dgm:hierBranch val="init"/>
        </dgm:presLayoutVars>
      </dgm:prSet>
      <dgm:spPr/>
    </dgm:pt>
    <dgm:pt modelId="{3D6AE74B-1366-7143-8328-ED1278DA9C26}" type="pres">
      <dgm:prSet presAssocID="{B5B0F8B2-D4CB-5E41-8299-0EC22A85DA6A}" presName="rootComposite" presStyleCnt="0"/>
      <dgm:spPr/>
    </dgm:pt>
    <dgm:pt modelId="{5F1553E3-0CFC-7142-A3D8-ACD524E6F43E}" type="pres">
      <dgm:prSet presAssocID="{B5B0F8B2-D4CB-5E41-8299-0EC22A85DA6A}" presName="rootText" presStyleLbl="node1" presStyleIdx="0" presStyleCnt="3" custScaleY="244589" custLinFactX="100000" custLinFactNeighborX="167681" custLinFactNeighborY="-389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759D465A-DF97-6349-8EAC-5068C7CB22CE}" type="pres">
      <dgm:prSet presAssocID="{B5B0F8B2-D4CB-5E41-8299-0EC22A85DA6A}" presName="titleText2" presStyleLbl="fgAcc1" presStyleIdx="0" presStyleCnt="3" custScaleX="148878" custScaleY="360944" custLinFactX="100000" custLinFactNeighborX="179646" custLinFactNeighborY="-160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2BB4548-D489-154D-9570-B35F31E005F0}" type="pres">
      <dgm:prSet presAssocID="{B5B0F8B2-D4CB-5E41-8299-0EC22A85DA6A}" presName="rootConnector" presStyleLbl="node2" presStyleIdx="0" presStyleCnt="0"/>
      <dgm:spPr/>
      <dgm:t>
        <a:bodyPr/>
        <a:lstStyle/>
        <a:p>
          <a:endParaRPr lang="ru-RU"/>
        </a:p>
      </dgm:t>
    </dgm:pt>
    <dgm:pt modelId="{6C84EF7A-583B-7048-B60A-64B12B2AD2B3}" type="pres">
      <dgm:prSet presAssocID="{B5B0F8B2-D4CB-5E41-8299-0EC22A85DA6A}" presName="hierChild4" presStyleCnt="0"/>
      <dgm:spPr/>
    </dgm:pt>
    <dgm:pt modelId="{5133D46D-BC91-E044-8FBC-15405A5090D8}" type="pres">
      <dgm:prSet presAssocID="{B5B0F8B2-D4CB-5E41-8299-0EC22A85DA6A}" presName="hierChild5" presStyleCnt="0"/>
      <dgm:spPr/>
    </dgm:pt>
    <dgm:pt modelId="{FE670213-E446-E745-B51C-EC4522794C15}" type="pres">
      <dgm:prSet presAssocID="{032F95E9-E753-DA48-81D7-642E0A0B04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5E2F868-BEE9-EE43-8B70-CCA2DCB695E0}" type="pres">
      <dgm:prSet presAssocID="{91F83F02-5026-5D40-8DE3-F025A55820B5}" presName="hierRoot2" presStyleCnt="0">
        <dgm:presLayoutVars>
          <dgm:hierBranch val="init"/>
        </dgm:presLayoutVars>
      </dgm:prSet>
      <dgm:spPr/>
    </dgm:pt>
    <dgm:pt modelId="{929D9C25-9591-D14F-A38C-FE4D814612CF}" type="pres">
      <dgm:prSet presAssocID="{91F83F02-5026-5D40-8DE3-F025A55820B5}" presName="rootComposite" presStyleCnt="0"/>
      <dgm:spPr/>
    </dgm:pt>
    <dgm:pt modelId="{A3A72188-3654-B448-B930-5B6CC86CE600}" type="pres">
      <dgm:prSet presAssocID="{91F83F02-5026-5D40-8DE3-F025A55820B5}" presName="rootText" presStyleLbl="node1" presStyleIdx="1" presStyleCnt="3" custScaleY="248084" custLinFactX="-50663" custLinFactNeighborX="-100000" custLinFactNeighborY="-3879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74597F6-1217-3146-944F-D42F42C20FC5}" type="pres">
      <dgm:prSet presAssocID="{91F83F02-5026-5D40-8DE3-F025A55820B5}" presName="titleText2" presStyleLbl="fgAcc1" presStyleIdx="1" presStyleCnt="3" custLinFactX="-83865" custLinFactNeighborX="-100000" custLinFactNeighborY="3586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AF0E834-0DEC-2849-AEF2-0E3618119C83}" type="pres">
      <dgm:prSet presAssocID="{91F83F02-5026-5D40-8DE3-F025A55820B5}" presName="rootConnector" presStyleLbl="node2" presStyleIdx="0" presStyleCnt="0"/>
      <dgm:spPr/>
      <dgm:t>
        <a:bodyPr/>
        <a:lstStyle/>
        <a:p>
          <a:endParaRPr lang="ru-RU"/>
        </a:p>
      </dgm:t>
    </dgm:pt>
    <dgm:pt modelId="{6525AAC8-4927-D34A-B356-F4EE2EF6211C}" type="pres">
      <dgm:prSet presAssocID="{91F83F02-5026-5D40-8DE3-F025A55820B5}" presName="hierChild4" presStyleCnt="0"/>
      <dgm:spPr/>
    </dgm:pt>
    <dgm:pt modelId="{A4681DB9-412B-CF41-B338-78CA38F6BEAA}" type="pres">
      <dgm:prSet presAssocID="{91F83F02-5026-5D40-8DE3-F025A55820B5}" presName="hierChild5" presStyleCnt="0"/>
      <dgm:spPr/>
    </dgm:pt>
    <dgm:pt modelId="{F8FF6C18-1899-774A-AAAD-FFD3BF228E5A}" type="pres">
      <dgm:prSet presAssocID="{D0335A2D-8368-E846-953D-49F564EE04D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BDC910A-38BF-344E-A7E6-FDFE6940A6F0}" type="pres">
      <dgm:prSet presAssocID="{37DE26A3-43AB-E440-856C-AF9AC39DD39B}" presName="hierRoot2" presStyleCnt="0">
        <dgm:presLayoutVars>
          <dgm:hierBranch val="init"/>
        </dgm:presLayoutVars>
      </dgm:prSet>
      <dgm:spPr/>
    </dgm:pt>
    <dgm:pt modelId="{A30FC220-53C5-0E4C-9F2E-B0E9607E94FF}" type="pres">
      <dgm:prSet presAssocID="{37DE26A3-43AB-E440-856C-AF9AC39DD39B}" presName="rootComposite" presStyleCnt="0"/>
      <dgm:spPr/>
    </dgm:pt>
    <dgm:pt modelId="{A386416D-A76A-2A43-87D6-84E5D2938C8C}" type="pres">
      <dgm:prSet presAssocID="{37DE26A3-43AB-E440-856C-AF9AC39DD39B}" presName="rootText" presStyleLbl="node1" presStyleIdx="2" presStyleCnt="3" custScaleY="254085" custLinFactX="-52626" custLinFactNeighborX="-100000" custLinFactNeighborY="-3879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024F216-C9AE-F24D-B45B-B94A7FF7CA5E}" type="pres">
      <dgm:prSet presAssocID="{37DE26A3-43AB-E440-856C-AF9AC39DD39B}" presName="titleText2" presStyleLbl="fgAcc1" presStyleIdx="2" presStyleCnt="3" custLinFactX="-84999" custLinFactNeighborX="-100000" custLinFactNeighborY="3019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A990AFF-416E-A94B-8570-6C000C1B6A06}" type="pres">
      <dgm:prSet presAssocID="{37DE26A3-43AB-E440-856C-AF9AC39DD39B}" presName="rootConnector" presStyleLbl="node2" presStyleIdx="0" presStyleCnt="0"/>
      <dgm:spPr/>
      <dgm:t>
        <a:bodyPr/>
        <a:lstStyle/>
        <a:p>
          <a:endParaRPr lang="ru-RU"/>
        </a:p>
      </dgm:t>
    </dgm:pt>
    <dgm:pt modelId="{2C2FBB76-01B3-2B4F-A66D-A8B5B1B62AA8}" type="pres">
      <dgm:prSet presAssocID="{37DE26A3-43AB-E440-856C-AF9AC39DD39B}" presName="hierChild4" presStyleCnt="0"/>
      <dgm:spPr/>
    </dgm:pt>
    <dgm:pt modelId="{F6DD0B02-C528-8A42-B08B-1B2E3215C714}" type="pres">
      <dgm:prSet presAssocID="{37DE26A3-43AB-E440-856C-AF9AC39DD39B}" presName="hierChild5" presStyleCnt="0"/>
      <dgm:spPr/>
    </dgm:pt>
    <dgm:pt modelId="{0E3B93E9-54E9-5745-8C34-7D01C96931AB}" type="pres">
      <dgm:prSet presAssocID="{E7909827-4DCD-564A-99B5-CD94B7D4DD4B}" presName="hierChild3" presStyleCnt="0"/>
      <dgm:spPr/>
    </dgm:pt>
  </dgm:ptLst>
  <dgm:cxnLst>
    <dgm:cxn modelId="{19631D83-3614-47EE-846B-9FF9B55BE840}" type="presOf" srcId="{B5B0F8B2-D4CB-5E41-8299-0EC22A85DA6A}" destId="{D2BB4548-D489-154D-9570-B35F31E005F0}" srcOrd="1" destOrd="0" presId="urn:microsoft.com/office/officeart/2008/layout/NameandTitleOrganizationalChart"/>
    <dgm:cxn modelId="{FB309D44-EB4B-4271-8DF4-EEF981A1025A}" type="presOf" srcId="{37DE26A3-43AB-E440-856C-AF9AC39DD39B}" destId="{A386416D-A76A-2A43-87D6-84E5D2938C8C}" srcOrd="0" destOrd="0" presId="urn:microsoft.com/office/officeart/2008/layout/NameandTitleOrganizationalChart"/>
    <dgm:cxn modelId="{AB026480-FF7E-4256-87EF-D13E8DB05FAE}" type="presOf" srcId="{E3421168-4436-924B-AEE3-27D8FCAA07E7}" destId="{B400C100-0F21-984D-8520-548313CD23FE}" srcOrd="0" destOrd="0" presId="urn:microsoft.com/office/officeart/2008/layout/NameandTitleOrganizationalChart"/>
    <dgm:cxn modelId="{0719E0C1-1A83-4E7B-98E9-2DCEB553180F}" type="presOf" srcId="{D0335A2D-8368-E846-953D-49F564EE04D6}" destId="{F8FF6C18-1899-774A-AAAD-FFD3BF228E5A}" srcOrd="0" destOrd="0" presId="urn:microsoft.com/office/officeart/2008/layout/NameandTitleOrganizationalChart"/>
    <dgm:cxn modelId="{A973D016-6049-4B4B-BAEA-9BF5E4C48F5D}" type="presOf" srcId="{617511A1-87A5-6E41-8048-9EE234FCD469}" destId="{323E9145-F17A-514C-A176-91D27A0CA57B}" srcOrd="0" destOrd="0" presId="urn:microsoft.com/office/officeart/2008/layout/NameandTitleOrganizationalChart"/>
    <dgm:cxn modelId="{E472DD18-5531-4E24-B993-0916D486FA24}" type="presOf" srcId="{2AC39814-0899-3F46-A1A3-DFE5FC352222}" destId="{759D465A-DF97-6349-8EAC-5068C7CB22CE}" srcOrd="0" destOrd="0" presId="urn:microsoft.com/office/officeart/2008/layout/NameandTitleOrganizationalChart"/>
    <dgm:cxn modelId="{89D29F57-CE6A-194F-99D0-79236FC4FAC7}" srcId="{E7909827-4DCD-564A-99B5-CD94B7D4DD4B}" destId="{37DE26A3-43AB-E440-856C-AF9AC39DD39B}" srcOrd="2" destOrd="0" parTransId="{D0335A2D-8368-E846-953D-49F564EE04D6}" sibTransId="{31C01BBB-5AC9-514A-A16B-77259CA9E6D0}"/>
    <dgm:cxn modelId="{D7AA8813-705F-4F11-883F-E097C0063B69}" type="presOf" srcId="{032F95E9-E753-DA48-81D7-642E0A0B04F3}" destId="{FE670213-E446-E745-B51C-EC4522794C15}" srcOrd="0" destOrd="0" presId="urn:microsoft.com/office/officeart/2008/layout/NameandTitleOrganizationalChart"/>
    <dgm:cxn modelId="{9B9970B6-F035-48B7-8F61-D20F44ECB802}" type="presOf" srcId="{E7909827-4DCD-564A-99B5-CD94B7D4DD4B}" destId="{117FDFDF-287E-6D4B-8FDE-21EA44593100}" srcOrd="1" destOrd="0" presId="urn:microsoft.com/office/officeart/2008/layout/NameandTitleOrganizationalChart"/>
    <dgm:cxn modelId="{FF96548D-D81B-3447-8601-58435A7DDE78}" srcId="{E3421168-4436-924B-AEE3-27D8FCAA07E7}" destId="{E7909827-4DCD-564A-99B5-CD94B7D4DD4B}" srcOrd="0" destOrd="0" parTransId="{E7F772A4-C449-084C-AA50-FEA16A8CB65B}" sibTransId="{617511A1-87A5-6E41-8048-9EE234FCD469}"/>
    <dgm:cxn modelId="{7D75FEBD-9C5C-4E7D-9D80-FB2C1400E71E}" type="presOf" srcId="{91F83F02-5026-5D40-8DE3-F025A55820B5}" destId="{A3A72188-3654-B448-B930-5B6CC86CE600}" srcOrd="0" destOrd="0" presId="urn:microsoft.com/office/officeart/2008/layout/NameandTitleOrganizationalChart"/>
    <dgm:cxn modelId="{D13D2F3A-D99F-474F-B110-A133919765E0}" srcId="{E7909827-4DCD-564A-99B5-CD94B7D4DD4B}" destId="{91F83F02-5026-5D40-8DE3-F025A55820B5}" srcOrd="1" destOrd="0" parTransId="{032F95E9-E753-DA48-81D7-642E0A0B04F3}" sibTransId="{B497D23E-CD8B-834A-A0F8-5AF0D277B1B9}"/>
    <dgm:cxn modelId="{76640C34-58CB-4DDF-BC67-A35727FDDE4F}" type="presOf" srcId="{E7909827-4DCD-564A-99B5-CD94B7D4DD4B}" destId="{39A9207A-A502-C44A-8C37-43CE80569407}" srcOrd="0" destOrd="0" presId="urn:microsoft.com/office/officeart/2008/layout/NameandTitleOrganizationalChart"/>
    <dgm:cxn modelId="{03D03F9E-8535-8D4F-9004-CB6980F5A167}" srcId="{E7909827-4DCD-564A-99B5-CD94B7D4DD4B}" destId="{B5B0F8B2-D4CB-5E41-8299-0EC22A85DA6A}" srcOrd="0" destOrd="0" parTransId="{771D879F-FD8F-1A40-B8FE-88C5E14D9F76}" sibTransId="{2AC39814-0899-3F46-A1A3-DFE5FC352222}"/>
    <dgm:cxn modelId="{9B5624FD-F5CF-4EC5-8131-742AD0F9ACAE}" type="presOf" srcId="{B5B0F8B2-D4CB-5E41-8299-0EC22A85DA6A}" destId="{5F1553E3-0CFC-7142-A3D8-ACD524E6F43E}" srcOrd="0" destOrd="0" presId="urn:microsoft.com/office/officeart/2008/layout/NameandTitleOrganizationalChart"/>
    <dgm:cxn modelId="{B907FC2B-033C-48C6-993D-4ED4881AD8F5}" type="presOf" srcId="{91F83F02-5026-5D40-8DE3-F025A55820B5}" destId="{4AF0E834-0DEC-2849-AEF2-0E3618119C83}" srcOrd="1" destOrd="0" presId="urn:microsoft.com/office/officeart/2008/layout/NameandTitleOrganizationalChart"/>
    <dgm:cxn modelId="{6C5BB7C5-0F96-44A3-A8D1-5C5152DBEA2C}" type="presOf" srcId="{37DE26A3-43AB-E440-856C-AF9AC39DD39B}" destId="{5A990AFF-416E-A94B-8570-6C000C1B6A06}" srcOrd="1" destOrd="0" presId="urn:microsoft.com/office/officeart/2008/layout/NameandTitleOrganizationalChart"/>
    <dgm:cxn modelId="{766481D1-3171-4F5D-A3A1-454CFC1375C3}" type="presOf" srcId="{31C01BBB-5AC9-514A-A16B-77259CA9E6D0}" destId="{0024F216-C9AE-F24D-B45B-B94A7FF7CA5E}" srcOrd="0" destOrd="0" presId="urn:microsoft.com/office/officeart/2008/layout/NameandTitleOrganizationalChart"/>
    <dgm:cxn modelId="{8B3913A8-7B6F-4904-B1BC-D1C2202A45CF}" type="presOf" srcId="{771D879F-FD8F-1A40-B8FE-88C5E14D9F76}" destId="{2253EEE3-3831-2C48-A73C-BAD688596B6C}" srcOrd="0" destOrd="0" presId="urn:microsoft.com/office/officeart/2008/layout/NameandTitleOrganizationalChart"/>
    <dgm:cxn modelId="{9848F93D-98BF-4359-A1D4-68A8F7060BF7}" type="presOf" srcId="{B497D23E-CD8B-834A-A0F8-5AF0D277B1B9}" destId="{974597F6-1217-3146-944F-D42F42C20FC5}" srcOrd="0" destOrd="0" presId="urn:microsoft.com/office/officeart/2008/layout/NameandTitleOrganizationalChart"/>
    <dgm:cxn modelId="{3ACF96E7-A6D4-4DAA-9D24-38C1B6335E86}" type="presParOf" srcId="{B400C100-0F21-984D-8520-548313CD23FE}" destId="{213513E8-E50A-BF49-82B5-DE6DF3B7B337}" srcOrd="0" destOrd="0" presId="urn:microsoft.com/office/officeart/2008/layout/NameandTitleOrganizationalChart"/>
    <dgm:cxn modelId="{7A0D4C6C-4BC6-4785-91B4-95C2623AA602}" type="presParOf" srcId="{213513E8-E50A-BF49-82B5-DE6DF3B7B337}" destId="{EAB7361C-F89D-1A4A-AF5B-F3C57C7C53A5}" srcOrd="0" destOrd="0" presId="urn:microsoft.com/office/officeart/2008/layout/NameandTitleOrganizationalChart"/>
    <dgm:cxn modelId="{6C9CFAC9-8034-4BBE-B0B7-2B81B8E9679C}" type="presParOf" srcId="{EAB7361C-F89D-1A4A-AF5B-F3C57C7C53A5}" destId="{39A9207A-A502-C44A-8C37-43CE80569407}" srcOrd="0" destOrd="0" presId="urn:microsoft.com/office/officeart/2008/layout/NameandTitleOrganizationalChart"/>
    <dgm:cxn modelId="{5EA1ABA8-540B-4EC0-82CA-6B24F55EF655}" type="presParOf" srcId="{EAB7361C-F89D-1A4A-AF5B-F3C57C7C53A5}" destId="{323E9145-F17A-514C-A176-91D27A0CA57B}" srcOrd="1" destOrd="0" presId="urn:microsoft.com/office/officeart/2008/layout/NameandTitleOrganizationalChart"/>
    <dgm:cxn modelId="{D9404E62-D29B-4E24-9AE4-9E39FF5C53DC}" type="presParOf" srcId="{EAB7361C-F89D-1A4A-AF5B-F3C57C7C53A5}" destId="{117FDFDF-287E-6D4B-8FDE-21EA44593100}" srcOrd="2" destOrd="0" presId="urn:microsoft.com/office/officeart/2008/layout/NameandTitleOrganizationalChart"/>
    <dgm:cxn modelId="{44ACCD97-AB79-4C37-91C9-BA77A1EC42C1}" type="presParOf" srcId="{213513E8-E50A-BF49-82B5-DE6DF3B7B337}" destId="{7FD28D6F-CB0E-E144-B9E7-18B71564D38B}" srcOrd="1" destOrd="0" presId="urn:microsoft.com/office/officeart/2008/layout/NameandTitleOrganizationalChart"/>
    <dgm:cxn modelId="{5441DF83-21AD-4D3B-AA72-4A5943E26DAF}" type="presParOf" srcId="{7FD28D6F-CB0E-E144-B9E7-18B71564D38B}" destId="{2253EEE3-3831-2C48-A73C-BAD688596B6C}" srcOrd="0" destOrd="0" presId="urn:microsoft.com/office/officeart/2008/layout/NameandTitleOrganizationalChart"/>
    <dgm:cxn modelId="{BF1BBF79-863E-4ADF-A404-978C1A7BEE41}" type="presParOf" srcId="{7FD28D6F-CB0E-E144-B9E7-18B71564D38B}" destId="{BD9E6417-F9B0-B342-8FA8-736F29E75C73}" srcOrd="1" destOrd="0" presId="urn:microsoft.com/office/officeart/2008/layout/NameandTitleOrganizationalChart"/>
    <dgm:cxn modelId="{DF5444FB-5E82-430B-A0BB-2B352A002A64}" type="presParOf" srcId="{BD9E6417-F9B0-B342-8FA8-736F29E75C73}" destId="{3D6AE74B-1366-7143-8328-ED1278DA9C26}" srcOrd="0" destOrd="0" presId="urn:microsoft.com/office/officeart/2008/layout/NameandTitleOrganizationalChart"/>
    <dgm:cxn modelId="{262A59E7-D62C-468B-AC7C-0EE94DA0B7F0}" type="presParOf" srcId="{3D6AE74B-1366-7143-8328-ED1278DA9C26}" destId="{5F1553E3-0CFC-7142-A3D8-ACD524E6F43E}" srcOrd="0" destOrd="0" presId="urn:microsoft.com/office/officeart/2008/layout/NameandTitleOrganizationalChart"/>
    <dgm:cxn modelId="{044F20BF-1983-4C4E-8367-84CFCD16B1EA}" type="presParOf" srcId="{3D6AE74B-1366-7143-8328-ED1278DA9C26}" destId="{759D465A-DF97-6349-8EAC-5068C7CB22CE}" srcOrd="1" destOrd="0" presId="urn:microsoft.com/office/officeart/2008/layout/NameandTitleOrganizationalChart"/>
    <dgm:cxn modelId="{CCBC9318-EA17-4610-9E3F-5ECDDC8B6DEE}" type="presParOf" srcId="{3D6AE74B-1366-7143-8328-ED1278DA9C26}" destId="{D2BB4548-D489-154D-9570-B35F31E005F0}" srcOrd="2" destOrd="0" presId="urn:microsoft.com/office/officeart/2008/layout/NameandTitleOrganizationalChart"/>
    <dgm:cxn modelId="{5052A265-E0FC-4EE2-9B69-63182967B873}" type="presParOf" srcId="{BD9E6417-F9B0-B342-8FA8-736F29E75C73}" destId="{6C84EF7A-583B-7048-B60A-64B12B2AD2B3}" srcOrd="1" destOrd="0" presId="urn:microsoft.com/office/officeart/2008/layout/NameandTitleOrganizationalChart"/>
    <dgm:cxn modelId="{E9CA5782-78C5-4251-894A-95C2836ED92F}" type="presParOf" srcId="{BD9E6417-F9B0-B342-8FA8-736F29E75C73}" destId="{5133D46D-BC91-E044-8FBC-15405A5090D8}" srcOrd="2" destOrd="0" presId="urn:microsoft.com/office/officeart/2008/layout/NameandTitleOrganizationalChart"/>
    <dgm:cxn modelId="{C66CAB48-75A7-4721-8E60-490B5F0D441B}" type="presParOf" srcId="{7FD28D6F-CB0E-E144-B9E7-18B71564D38B}" destId="{FE670213-E446-E745-B51C-EC4522794C15}" srcOrd="2" destOrd="0" presId="urn:microsoft.com/office/officeart/2008/layout/NameandTitleOrganizationalChart"/>
    <dgm:cxn modelId="{5F4B5925-5BBF-4E16-9000-B01825F5E543}" type="presParOf" srcId="{7FD28D6F-CB0E-E144-B9E7-18B71564D38B}" destId="{D5E2F868-BEE9-EE43-8B70-CCA2DCB695E0}" srcOrd="3" destOrd="0" presId="urn:microsoft.com/office/officeart/2008/layout/NameandTitleOrganizationalChart"/>
    <dgm:cxn modelId="{248BB237-4494-4605-815C-806A623632C6}" type="presParOf" srcId="{D5E2F868-BEE9-EE43-8B70-CCA2DCB695E0}" destId="{929D9C25-9591-D14F-A38C-FE4D814612CF}" srcOrd="0" destOrd="0" presId="urn:microsoft.com/office/officeart/2008/layout/NameandTitleOrganizationalChart"/>
    <dgm:cxn modelId="{C3954E44-D48C-4FB2-BF4D-144C818E5F91}" type="presParOf" srcId="{929D9C25-9591-D14F-A38C-FE4D814612CF}" destId="{A3A72188-3654-B448-B930-5B6CC86CE600}" srcOrd="0" destOrd="0" presId="urn:microsoft.com/office/officeart/2008/layout/NameandTitleOrganizationalChart"/>
    <dgm:cxn modelId="{5EC448E7-267B-41E1-AD04-F085B5DD9A76}" type="presParOf" srcId="{929D9C25-9591-D14F-A38C-FE4D814612CF}" destId="{974597F6-1217-3146-944F-D42F42C20FC5}" srcOrd="1" destOrd="0" presId="urn:microsoft.com/office/officeart/2008/layout/NameandTitleOrganizationalChart"/>
    <dgm:cxn modelId="{D253DCE8-796A-4C07-A186-146869E84192}" type="presParOf" srcId="{929D9C25-9591-D14F-A38C-FE4D814612CF}" destId="{4AF0E834-0DEC-2849-AEF2-0E3618119C83}" srcOrd="2" destOrd="0" presId="urn:microsoft.com/office/officeart/2008/layout/NameandTitleOrganizationalChart"/>
    <dgm:cxn modelId="{71327E64-979D-4E45-8139-62F8868A6679}" type="presParOf" srcId="{D5E2F868-BEE9-EE43-8B70-CCA2DCB695E0}" destId="{6525AAC8-4927-D34A-B356-F4EE2EF6211C}" srcOrd="1" destOrd="0" presId="urn:microsoft.com/office/officeart/2008/layout/NameandTitleOrganizationalChart"/>
    <dgm:cxn modelId="{9A2D36CB-A7D1-48DC-BE3C-AE9309872C80}" type="presParOf" srcId="{D5E2F868-BEE9-EE43-8B70-CCA2DCB695E0}" destId="{A4681DB9-412B-CF41-B338-78CA38F6BEAA}" srcOrd="2" destOrd="0" presId="urn:microsoft.com/office/officeart/2008/layout/NameandTitleOrganizationalChart"/>
    <dgm:cxn modelId="{BA1F8663-B8F9-4CC4-ACBE-FF8BC801D376}" type="presParOf" srcId="{7FD28D6F-CB0E-E144-B9E7-18B71564D38B}" destId="{F8FF6C18-1899-774A-AAAD-FFD3BF228E5A}" srcOrd="4" destOrd="0" presId="urn:microsoft.com/office/officeart/2008/layout/NameandTitleOrganizationalChart"/>
    <dgm:cxn modelId="{F59D6270-B24F-4F4D-91AE-1931D0F5AA2E}" type="presParOf" srcId="{7FD28D6F-CB0E-E144-B9E7-18B71564D38B}" destId="{8BDC910A-38BF-344E-A7E6-FDFE6940A6F0}" srcOrd="5" destOrd="0" presId="urn:microsoft.com/office/officeart/2008/layout/NameandTitleOrganizationalChart"/>
    <dgm:cxn modelId="{8C8FF8B8-0D9B-43AB-AB54-9108F86D8096}" type="presParOf" srcId="{8BDC910A-38BF-344E-A7E6-FDFE6940A6F0}" destId="{A30FC220-53C5-0E4C-9F2E-B0E9607E94FF}" srcOrd="0" destOrd="0" presId="urn:microsoft.com/office/officeart/2008/layout/NameandTitleOrganizationalChart"/>
    <dgm:cxn modelId="{9C524A64-1144-4046-B497-3536E65D1F23}" type="presParOf" srcId="{A30FC220-53C5-0E4C-9F2E-B0E9607E94FF}" destId="{A386416D-A76A-2A43-87D6-84E5D2938C8C}" srcOrd="0" destOrd="0" presId="urn:microsoft.com/office/officeart/2008/layout/NameandTitleOrganizationalChart"/>
    <dgm:cxn modelId="{EFBB3526-E270-4194-A88D-B913C46C214E}" type="presParOf" srcId="{A30FC220-53C5-0E4C-9F2E-B0E9607E94FF}" destId="{0024F216-C9AE-F24D-B45B-B94A7FF7CA5E}" srcOrd="1" destOrd="0" presId="urn:microsoft.com/office/officeart/2008/layout/NameandTitleOrganizationalChart"/>
    <dgm:cxn modelId="{0D872631-0A25-4A6F-A497-55EED9E77785}" type="presParOf" srcId="{A30FC220-53C5-0E4C-9F2E-B0E9607E94FF}" destId="{5A990AFF-416E-A94B-8570-6C000C1B6A06}" srcOrd="2" destOrd="0" presId="urn:microsoft.com/office/officeart/2008/layout/NameandTitleOrganizationalChart"/>
    <dgm:cxn modelId="{8DC52346-7B82-4514-A731-9BD79349F580}" type="presParOf" srcId="{8BDC910A-38BF-344E-A7E6-FDFE6940A6F0}" destId="{2C2FBB76-01B3-2B4F-A66D-A8B5B1B62AA8}" srcOrd="1" destOrd="0" presId="urn:microsoft.com/office/officeart/2008/layout/NameandTitleOrganizationalChart"/>
    <dgm:cxn modelId="{6A0DC460-6A19-49A1-8DEF-4C88CE2F3B9D}" type="presParOf" srcId="{8BDC910A-38BF-344E-A7E6-FDFE6940A6F0}" destId="{F6DD0B02-C528-8A42-B08B-1B2E3215C714}" srcOrd="2" destOrd="0" presId="urn:microsoft.com/office/officeart/2008/layout/NameandTitleOrganizationalChart"/>
    <dgm:cxn modelId="{EED94F4D-937C-43E6-AD59-9B7AFD24941B}" type="presParOf" srcId="{213513E8-E50A-BF49-82B5-DE6DF3B7B337}" destId="{0E3B93E9-54E9-5745-8C34-7D01C96931A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F6C18-1899-774A-AAAD-FFD3BF228E5A}">
      <dsp:nvSpPr>
        <dsp:cNvPr id="0" name=""/>
        <dsp:cNvSpPr/>
      </dsp:nvSpPr>
      <dsp:spPr>
        <a:xfrm>
          <a:off x="4568916" y="1104911"/>
          <a:ext cx="611059" cy="757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822"/>
              </a:lnTo>
              <a:lnTo>
                <a:pt x="611059" y="434822"/>
              </a:lnTo>
              <a:lnTo>
                <a:pt x="611059" y="75759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70213-E446-E745-B51C-EC4522794C15}">
      <dsp:nvSpPr>
        <dsp:cNvPr id="0" name=""/>
        <dsp:cNvSpPr/>
      </dsp:nvSpPr>
      <dsp:spPr>
        <a:xfrm>
          <a:off x="1647934" y="1104911"/>
          <a:ext cx="2920981" cy="757569"/>
        </a:xfrm>
        <a:custGeom>
          <a:avLst/>
          <a:gdLst/>
          <a:ahLst/>
          <a:cxnLst/>
          <a:rect l="0" t="0" r="0" b="0"/>
          <a:pathLst>
            <a:path>
              <a:moveTo>
                <a:pt x="2920981" y="0"/>
              </a:moveTo>
              <a:lnTo>
                <a:pt x="2920981" y="434795"/>
              </a:lnTo>
              <a:lnTo>
                <a:pt x="0" y="434795"/>
              </a:lnTo>
              <a:lnTo>
                <a:pt x="0" y="757569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3EEE3-3831-2C48-A73C-BAD688596B6C}">
      <dsp:nvSpPr>
        <dsp:cNvPr id="0" name=""/>
        <dsp:cNvSpPr/>
      </dsp:nvSpPr>
      <dsp:spPr>
        <a:xfrm>
          <a:off x="4568916" y="1104911"/>
          <a:ext cx="4084031" cy="755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81"/>
              </a:lnTo>
              <a:lnTo>
                <a:pt x="4084031" y="432581"/>
              </a:lnTo>
              <a:lnTo>
                <a:pt x="4084031" y="7553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9207A-A502-C44A-8C37-43CE80569407}">
      <dsp:nvSpPr>
        <dsp:cNvPr id="0" name=""/>
        <dsp:cNvSpPr/>
      </dsp:nvSpPr>
      <dsp:spPr>
        <a:xfrm>
          <a:off x="1984601" y="173937"/>
          <a:ext cx="5168631" cy="93097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9520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5">
                  <a:lumMod val="50000"/>
                </a:schemeClr>
              </a:solidFill>
            </a:rPr>
            <a:t>Форма федерального статистического наблюдения </a:t>
          </a: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</a:rPr>
            <a:t>№ </a:t>
          </a:r>
          <a:r>
            <a:rPr lang="ru-RU" sz="2400" kern="1200" dirty="0">
              <a:solidFill>
                <a:schemeClr val="accent5">
                  <a:lumMod val="50000"/>
                </a:schemeClr>
              </a:solidFill>
            </a:rPr>
            <a:t>30 </a:t>
          </a:r>
        </a:p>
      </dsp:txBody>
      <dsp:txXfrm>
        <a:off x="1984601" y="173937"/>
        <a:ext cx="5168631" cy="930974"/>
      </dsp:txXfrm>
    </dsp:sp>
    <dsp:sp modelId="{323E9145-F17A-514C-A176-91D27A0CA57B}">
      <dsp:nvSpPr>
        <dsp:cNvPr id="0" name=""/>
        <dsp:cNvSpPr/>
      </dsp:nvSpPr>
      <dsp:spPr>
        <a:xfrm>
          <a:off x="7142983" y="464737"/>
          <a:ext cx="2904499" cy="92528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Деятельность лабораторной службы </a:t>
          </a:r>
        </a:p>
      </dsp:txBody>
      <dsp:txXfrm>
        <a:off x="7142983" y="464737"/>
        <a:ext cx="2904499" cy="925289"/>
      </dsp:txXfrm>
    </dsp:sp>
    <dsp:sp modelId="{5F1553E3-0CFC-7142-A3D8-ACD524E6F43E}">
      <dsp:nvSpPr>
        <dsp:cNvPr id="0" name=""/>
        <dsp:cNvSpPr/>
      </dsp:nvSpPr>
      <dsp:spPr>
        <a:xfrm>
          <a:off x="7317066" y="1860268"/>
          <a:ext cx="2671762" cy="338344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95202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Сведения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</a:rPr>
            <a:t>, касающиеся непосредственно работы </a:t>
          </a:r>
          <a:endParaRPr lang="ru-RU" sz="18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лабораторий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317066" y="1860268"/>
        <a:ext cx="2671762" cy="3383449"/>
      </dsp:txXfrm>
    </dsp:sp>
    <dsp:sp modelId="{759D465A-DF97-6349-8EAC-5068C7CB22CE}">
      <dsp:nvSpPr>
        <dsp:cNvPr id="0" name=""/>
        <dsp:cNvSpPr/>
      </dsp:nvSpPr>
      <dsp:spPr>
        <a:xfrm>
          <a:off x="6836291" y="3799424"/>
          <a:ext cx="3579899" cy="1664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Раздел </a:t>
          </a:r>
          <a:r>
            <a:rPr lang="en-US" sz="1800" b="0" kern="1200" dirty="0"/>
            <a:t>VI. </a:t>
          </a:r>
          <a:r>
            <a:rPr lang="ru-RU" sz="1800" b="0" kern="1200" dirty="0"/>
            <a:t>Работа диагностических </a:t>
          </a:r>
          <a:endParaRPr lang="ru-RU" sz="1800" b="0" kern="1200" dirty="0" smtClean="0"/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отделений </a:t>
          </a:r>
          <a:r>
            <a:rPr lang="ru-RU" sz="1800" b="0" kern="1200" dirty="0"/>
            <a:t>(кабинетов)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12. Деятельность лаборатории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Таблица 5300, 5301, 5302</a:t>
          </a:r>
        </a:p>
      </dsp:txBody>
      <dsp:txXfrm>
        <a:off x="6836291" y="3799424"/>
        <a:ext cx="3579899" cy="1664337"/>
      </dsp:txXfrm>
    </dsp:sp>
    <dsp:sp modelId="{A3A72188-3654-B448-B930-5B6CC86CE600}">
      <dsp:nvSpPr>
        <dsp:cNvPr id="0" name=""/>
        <dsp:cNvSpPr/>
      </dsp:nvSpPr>
      <dsp:spPr>
        <a:xfrm>
          <a:off x="312053" y="1862481"/>
          <a:ext cx="2671762" cy="343179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95202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Сведения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</a:rPr>
            <a:t>, касающиеся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МО,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</a:rPr>
            <a:t>в структуре которой находятся подразделения, выполняющие лабораторные диагностические исследования</a:t>
          </a:r>
        </a:p>
      </dsp:txBody>
      <dsp:txXfrm>
        <a:off x="312053" y="1862481"/>
        <a:ext cx="2671762" cy="3431796"/>
      </dsp:txXfrm>
    </dsp:sp>
    <dsp:sp modelId="{974597F6-1217-3146-944F-D42F42C20FC5}">
      <dsp:nvSpPr>
        <dsp:cNvPr id="0" name=""/>
        <dsp:cNvSpPr/>
      </dsp:nvSpPr>
      <dsp:spPr>
        <a:xfrm>
          <a:off x="450571" y="4664721"/>
          <a:ext cx="2404586" cy="461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Таблица 1001, 1003</a:t>
          </a:r>
        </a:p>
      </dsp:txBody>
      <dsp:txXfrm>
        <a:off x="450571" y="4664721"/>
        <a:ext cx="2404586" cy="461106"/>
      </dsp:txXfrm>
    </dsp:sp>
    <dsp:sp modelId="{A386416D-A76A-2A43-87D6-84E5D2938C8C}">
      <dsp:nvSpPr>
        <dsp:cNvPr id="0" name=""/>
        <dsp:cNvSpPr/>
      </dsp:nvSpPr>
      <dsp:spPr>
        <a:xfrm>
          <a:off x="3844095" y="1862509"/>
          <a:ext cx="2671762" cy="35148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95202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Сведения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</a:rPr>
            <a:t>, касающиеся кадрового обеспечения медицинских учреждений</a:t>
          </a:r>
        </a:p>
      </dsp:txBody>
      <dsp:txXfrm>
        <a:off x="3844095" y="1862509"/>
        <a:ext cx="2671762" cy="3514809"/>
      </dsp:txXfrm>
    </dsp:sp>
    <dsp:sp modelId="{0024F216-C9AE-F24D-B45B-B94A7FF7CA5E}">
      <dsp:nvSpPr>
        <dsp:cNvPr id="0" name=""/>
        <dsp:cNvSpPr/>
      </dsp:nvSpPr>
      <dsp:spPr>
        <a:xfrm>
          <a:off x="4007791" y="4680096"/>
          <a:ext cx="2404586" cy="461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Таблица 1100</a:t>
          </a:r>
        </a:p>
      </dsp:txBody>
      <dsp:txXfrm>
        <a:off x="4007791" y="4680096"/>
        <a:ext cx="2404586" cy="46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9FE8-F06E-4732-8AD5-1E29866EB1E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4ABA4-20A3-4A0B-B2A4-76A4EF086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A206F2-6507-9544-A304-0F449D9F9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9BE9D1-56A2-1545-B6E7-16A1D4E1A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6A159E-F33B-5345-A839-17E7D904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D8810F-A8AD-1548-8E90-AF9D216E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33901E-B55C-D047-BBB3-16CFF145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332FA8-32B5-5741-BEAA-EEEB7053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4829A4-11D5-4C4F-8006-70FC1C7E9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50DFA0-0BE1-2242-9E34-F0AE5245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336ADE-6666-A74B-9068-1F96A9D5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9A872B-C239-D149-9B5E-182F6249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EC7FB92-B7C8-684C-ADB2-B5A3D2384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D39ACA-3E09-0F41-B2AA-850D358F4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FE8B2A-3F42-154F-AE99-72C364C9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EA5422-7795-9C4E-8FEB-D3F53139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72453A-468F-B04B-9120-B3E011BB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EB7CA7-0E83-A948-A4C4-796BE136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52752D-365C-AA43-8B49-5E61E7529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60E5A5-BF44-0E44-9C63-525B2BE4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BA7868-9D2B-AD4E-BC02-A7B86E43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D8202D-77B3-DD4E-AC10-9080457E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6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D2BDAD-1870-1548-AE50-C69DA305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258174-2538-A447-8FF8-985E7F196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010BD0-FED2-FF4D-AFC9-F34A47EA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041597-04AB-9744-A51C-A9985576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6868AC-44FA-AB46-9DCD-86FB43C3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2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59AD5-2551-6341-9A6D-44B21073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900A70-DE2C-B345-8001-5402A3B49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0BB0D17-592A-CA40-A967-52CC2560E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626C66-780E-8342-B9D6-43F099AE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697B92-FD7A-2647-B750-83193C86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2AA947-173D-F945-98F5-A99A4BF7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0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7915A-8CF1-E143-8EF9-44E5C468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F4798B-8F4C-B94B-90A4-F952B4926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6C798B-0E1A-744F-AA3A-8885BF2CB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8E5862-4DCD-3C4E-A02C-E1E2787FF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A57DA3C-2163-F045-AA73-E474E5317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438E5A-B7E0-A74F-AFD7-F59028D6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51219DC-9B41-7341-920F-C0CDA0F4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8ABA2A-7AA1-A845-97D6-3147D680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0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7D51F-2F9E-2441-975B-4FACA1CA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DBE8242-D19F-9E4B-A1D6-7A5691EA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6B0CAA-7397-4B40-B50E-C0A03341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86A1E2-D244-2940-839A-0E4F7D4B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93DC86B-0822-E940-8419-19BCAA3A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02AA99-49DB-9040-AD88-E1FA7C5B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7423C5-8538-724C-BC33-9E8144BB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F6FC5-4992-FA4A-B481-211DF338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B6DBEC-8D69-0F40-A21E-CACF9804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DABFB1-F0D3-1148-9E37-C578472D2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A6EEFA-795A-0343-B04C-FF484874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E0F2B9-2D00-AF4F-BDD2-51111529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F30928-39AD-0A49-918A-53C06209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9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71EC8F-852F-1340-B2CC-D5C1B410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B2915BC-FA9C-CA48-9B54-51EAD2737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F2A131-8A58-FA4E-9ADC-48D6B981F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34F67F-A102-4B4E-B362-CF2DBE54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A4C1B1-783E-5942-A04D-AE15C48B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89FA38-1E81-2042-AA4C-BCB7A9A3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4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2AC6A-E625-654A-B78C-EA9BF64B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403F14-A73F-0046-9FA4-1F35DA79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1EF334-3243-7A4F-8378-C5D052043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EF99-95D4-2B4A-827F-173A34C6401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B2C875-8B29-5747-80EA-745FE09F7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1749A4-E6F8-1D4C-973F-982097AF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5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902385270#6500IL" TargetMode="External"/><Relationship Id="rId2" Type="http://schemas.openxmlformats.org/officeDocument/2006/relationships/hyperlink" Target="https://docs.cntd.ru/document/603727963#6520I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cs.cntd.ru/document/90238527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1625178249_28-kartinkin-com-p-laboratoriya-fon-krasivie-fon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" y="0"/>
            <a:ext cx="12170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7904" y="3670378"/>
            <a:ext cx="7156175" cy="145821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0"/>
                </a:solidFill>
              </a:rPr>
              <a:t>Долгих </a:t>
            </a:r>
            <a:r>
              <a:rPr lang="ru-RU" sz="2800" dirty="0">
                <a:solidFill>
                  <a:srgbClr val="000090"/>
                </a:solidFill>
              </a:rPr>
              <a:t>Татьяна Ивановна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д.м.н., проф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C8579F-338C-EF4E-B8B1-DFF72AD24574}"/>
              </a:ext>
            </a:extLst>
          </p:cNvPr>
          <p:cNvSpPr txBox="1"/>
          <p:nvPr/>
        </p:nvSpPr>
        <p:spPr>
          <a:xfrm>
            <a:off x="1268755" y="1418694"/>
            <a:ext cx="7795732" cy="226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О составлении годовых статистических отчетов по форме № 30. Основные ошибки и способы коррекции</a:t>
            </a:r>
            <a:endParaRPr lang="ru-RU" sz="3200" dirty="0">
              <a:solidFill>
                <a:srgbClr val="C0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1429868" y="2350460"/>
            <a:ext cx="4693927" cy="603756"/>
          </a:xfrm>
          <a:prstGeom prst="roundRect">
            <a:avLst/>
          </a:prstGeom>
          <a:solidFill>
            <a:srgbClr val="FBE4D5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Клинико-диагностические лаборатории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40725" y="4863431"/>
            <a:ext cx="4683070" cy="733502"/>
          </a:xfrm>
          <a:prstGeom prst="roundRect">
            <a:avLst/>
          </a:prstGeom>
          <a:solidFill>
            <a:srgbClr val="FFCC9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Бактериологические лаборатории</a:t>
            </a:r>
          </a:p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(Медицинской микробиологии)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29868" y="3210972"/>
            <a:ext cx="4693927" cy="637548"/>
          </a:xfrm>
          <a:prstGeom prst="roundRect">
            <a:avLst/>
          </a:prstGeom>
          <a:solidFill>
            <a:srgbClr val="DBFFFD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Цитологические лаборатории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40725" y="4022630"/>
            <a:ext cx="4683070" cy="690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Химико-токсикологические лаборатории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92120" y="510686"/>
            <a:ext cx="8094008" cy="64633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273050" algn="ctr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Виды лабораторий  согласно федеральной статистической  отчетности (форма № 30) за 2022 год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62883" y="1493465"/>
            <a:ext cx="8223245" cy="587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</a:rPr>
              <a:t>9734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лабораторий в </a:t>
            </a:r>
            <a:r>
              <a:rPr lang="ru-RU" b="1" dirty="0" smtClean="0">
                <a:solidFill>
                  <a:srgbClr val="FF0000"/>
                </a:solidFill>
              </a:rPr>
              <a:t>5361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МО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 свод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 таблицы 1001)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43894" y="2383411"/>
            <a:ext cx="1968839" cy="5879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7191 в 4851 МО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53" y="2568886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17" y="3446294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52" y="4284201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54" y="5146730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7124283" y="3290254"/>
            <a:ext cx="1888450" cy="587983"/>
          </a:xfrm>
          <a:prstGeom prst="roundRect">
            <a:avLst/>
          </a:prstGeom>
          <a:solidFill>
            <a:srgbClr val="DBFFFD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168 в 153 МО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124282" y="4073660"/>
            <a:ext cx="1888451" cy="5879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115 в 101 МО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24283" y="4936189"/>
            <a:ext cx="1888450" cy="587983"/>
          </a:xfrm>
          <a:prstGeom prst="roundRect">
            <a:avLst/>
          </a:prstGeom>
          <a:solidFill>
            <a:srgbClr val="FFCC9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998 в 926 МО</a:t>
            </a:r>
          </a:p>
        </p:txBody>
      </p:sp>
    </p:spTree>
    <p:extLst>
      <p:ext uri="{BB962C8B-B14F-4D97-AF65-F5344CB8AC3E}">
        <p14:creationId xmlns:p14="http://schemas.microsoft.com/office/powerpoint/2010/main" val="15698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464514" y="878016"/>
            <a:ext cx="2659503" cy="2180037"/>
          </a:xfrm>
          <a:prstGeom prst="ellipse">
            <a:avLst/>
          </a:prstGeom>
          <a:solidFill>
            <a:srgbClr val="FFCC99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Аккредитация специалистов высшего звена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10800000">
            <a:off x="4236282" y="878016"/>
            <a:ext cx="750913" cy="236068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66124" y="1765972"/>
            <a:ext cx="360358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Лица с высшим немедицинским образованием</a:t>
            </a:r>
            <a:endParaRPr lang="ru-RU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166124" y="994923"/>
            <a:ext cx="3603584" cy="584775"/>
          </a:xfrm>
          <a:prstGeom prst="rect">
            <a:avLst/>
          </a:prstGeom>
          <a:solidFill>
            <a:srgbClr val="C4FCC4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Лица с высшим медицинским образованием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66124" y="2534822"/>
            <a:ext cx="359024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Лица с высшим немедицинским образованием, занимающих </a:t>
            </a:r>
            <a:r>
              <a:rPr lang="ru-RU" sz="1600" b="1" dirty="0"/>
              <a:t>должности врачей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3354875" y="3630790"/>
            <a:ext cx="2513729" cy="1559234"/>
          </a:xfrm>
          <a:prstGeom prst="ellipse">
            <a:avLst/>
          </a:prstGeom>
          <a:solidFill>
            <a:srgbClr val="FFFF99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Аккредитация специалистов среднего звена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4521" y="2996487"/>
            <a:ext cx="32794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Квалификационные категории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71995" y="5158090"/>
            <a:ext cx="32794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Квалификационные категории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8739" y="285804"/>
            <a:ext cx="8696741" cy="342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Сведения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касающиеся кадрового обеспечения медицинских учреждений</a:t>
            </a:r>
          </a:p>
          <a:p>
            <a:pPr lvl="0"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4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8740" y="428510"/>
            <a:ext cx="8696741" cy="684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Раздел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II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Штаты медицинской организации </a:t>
            </a:r>
          </a:p>
          <a:p>
            <a:pPr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Сведения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касающиеся кадрового обеспечения медицинских учреждений</a:t>
            </a:r>
          </a:p>
          <a:p>
            <a:pPr lvl="0"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47580"/>
              </p:ext>
            </p:extLst>
          </p:nvPr>
        </p:nvGraphicFramePr>
        <p:xfrm>
          <a:off x="997030" y="1290915"/>
          <a:ext cx="9617961" cy="4359370"/>
        </p:xfrm>
        <a:graphic>
          <a:graphicData uri="http://schemas.openxmlformats.org/drawingml/2006/table">
            <a:tbl>
              <a:tblPr/>
              <a:tblGrid>
                <a:gridCol w="5383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7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7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/>
                        <a:t>        </a:t>
                      </a:r>
                      <a:r>
                        <a:rPr lang="ru-RU" sz="1600" b="1" kern="1200" dirty="0"/>
                        <a:t>Таблица 1100 – должности и физические лица медицинской организации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Строка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Врачи-специалисты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бактериологи</a:t>
                      </a:r>
                    </a:p>
                  </a:txBody>
                  <a:tcPr marL="1524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Сведения </a:t>
                      </a:r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о наличии 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сертификатов</a:t>
                      </a:r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, 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аккредитации </a:t>
                      </a:r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и категории!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вирусологи</a:t>
                      </a:r>
                    </a:p>
                  </a:txBody>
                  <a:tcPr marL="1524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клинической лабораторной диагностики</a:t>
                      </a:r>
                    </a:p>
                  </a:txBody>
                  <a:tcPr marL="1524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лабораторные генетики</a:t>
                      </a:r>
                    </a:p>
                  </a:txBody>
                  <a:tcPr marL="1524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лабораторные микологи</a:t>
                      </a:r>
                    </a:p>
                  </a:txBody>
                  <a:tcPr marL="3048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медицинские микробиологи</a:t>
                      </a:r>
                      <a:endParaRPr lang="ru-RU" sz="1400" b="1" dirty="0"/>
                    </a:p>
                  </a:txBody>
                  <a:tcPr marL="3048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29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по санитарно-гигиеническим исследованиям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524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64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Специалисты с высшим немедицинским образованием</a:t>
                      </a:r>
                    </a:p>
                  </a:txBody>
                  <a:tcPr marL="1524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128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Из </a:t>
                      </a: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них специалисты: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524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биологи</a:t>
                      </a:r>
                    </a:p>
                  </a:txBody>
                  <a:tcPr marL="1524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129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8113">
                <a:tc>
                  <a:txBody>
                    <a:bodyPr/>
                    <a:lstStyle/>
                    <a:p>
                      <a:pPr marL="7175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химики-эксперты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медицинской организации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137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Специалисты с высшим немедицинским образованием, занимающих должности врачей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232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из них: </a:t>
                      </a:r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врачей -лаборантов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233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3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8740" y="428510"/>
            <a:ext cx="8696741" cy="684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Сведения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касающиеся кадрового обеспечения медицинских учреждений</a:t>
            </a:r>
          </a:p>
          <a:p>
            <a:pPr lvl="0"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72336"/>
              </p:ext>
            </p:extLst>
          </p:nvPr>
        </p:nvGraphicFramePr>
        <p:xfrm>
          <a:off x="1146117" y="1442210"/>
          <a:ext cx="9617961" cy="3811614"/>
        </p:xfrm>
        <a:graphic>
          <a:graphicData uri="http://schemas.openxmlformats.org/drawingml/2006/table">
            <a:tbl>
              <a:tblPr/>
              <a:tblGrid>
                <a:gridCol w="5383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7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7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/>
                        <a:t>        Таблица 1100 – должности и физические лица медицинской организации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Строка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Средний медперсонал</a:t>
                      </a: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Лаборанты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166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В том числе – лабораторное дело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167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                 - гистология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168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             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n-lt"/>
                        </a:rPr>
                        <a:t> – лабораторная диагностика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169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Медицинские лабораторные техники (фельдшеры-лаборанты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), включая старших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170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В том числе – лабораторное дело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171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                - гистология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172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</a:t>
                      </a:r>
                      <a:r>
                        <a:rPr lang="ru-RU" sz="1400" b="0" i="0" u="none" strike="noStrike" baseline="0" dirty="0">
                          <a:effectLst/>
                          <a:latin typeface="+mn-lt"/>
                        </a:rPr>
                        <a:t> – лабораторная диагностика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173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Медицинские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технологи (включая старших)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203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В том числе – лабораторное дело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204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                - гистология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205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            </a:t>
                      </a:r>
                      <a:r>
                        <a:rPr lang="ru-RU" sz="1400" b="0" i="0" u="none" strike="noStrike" baseline="0" dirty="0">
                          <a:effectLst/>
                          <a:latin typeface="+mn-lt"/>
                        </a:rPr>
                        <a:t> – лабораторная диагностика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048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206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61685" y="279067"/>
            <a:ext cx="10919791" cy="575709"/>
            <a:chOff x="158024" y="2836047"/>
            <a:chExt cx="2132607" cy="2700677"/>
          </a:xfrm>
          <a:solidFill>
            <a:srgbClr val="FFC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158024" y="2836047"/>
              <a:ext cx="2132607" cy="270067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58024" y="2836050"/>
              <a:ext cx="2132607" cy="18615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55811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002060"/>
                  </a:solidFill>
                </a:rPr>
                <a:t>Сведения, касающиеся </a:t>
              </a:r>
              <a:r>
                <a:rPr lang="ru-RU" sz="2400" kern="1200" dirty="0" smtClean="0">
                  <a:solidFill>
                    <a:srgbClr val="002060"/>
                  </a:solidFill>
                </a:rPr>
                <a:t>работы лабораторий</a:t>
              </a:r>
              <a:endParaRPr lang="ru-RU" sz="24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3183" y="1044327"/>
            <a:ext cx="10919789" cy="1039822"/>
            <a:chOff x="361502" y="4739532"/>
            <a:chExt cx="2684924" cy="12482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1502" y="4739532"/>
              <a:ext cx="2684924" cy="124825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361502" y="4739532"/>
              <a:ext cx="2684924" cy="1248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C00000"/>
                  </a:solidFill>
                </a:rPr>
                <a:t>Раздел </a:t>
              </a:r>
              <a:r>
                <a:rPr lang="en-US" sz="2000" b="1" kern="1200" dirty="0">
                  <a:solidFill>
                    <a:srgbClr val="C00000"/>
                  </a:solidFill>
                </a:rPr>
                <a:t>VI. </a:t>
              </a:r>
              <a:r>
                <a:rPr lang="ru-RU" sz="2000" b="1" kern="1200" dirty="0">
                  <a:solidFill>
                    <a:srgbClr val="C00000"/>
                  </a:solidFill>
                </a:rPr>
                <a:t>Работа диагностических отделений (кабинетов)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12. Деятельность </a:t>
              </a:r>
              <a:r>
                <a:rPr lang="ru-RU" sz="2000" b="1" kern="1200" dirty="0" smtClean="0"/>
                <a:t>лаборатории </a:t>
              </a:r>
              <a:endParaRPr lang="ru-RU" sz="2000" b="1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Таблица 5300, 5301, 5302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3661" y="2234937"/>
            <a:ext cx="7822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5300 – </a:t>
            </a:r>
            <a:r>
              <a:rPr lang="ru-RU" dirty="0"/>
              <a:t>количество и характер лабораторных исследований</a:t>
            </a:r>
          </a:p>
          <a:p>
            <a:endParaRPr lang="ru-RU" dirty="0"/>
          </a:p>
          <a:p>
            <a:r>
              <a:rPr lang="ru-RU" dirty="0"/>
              <a:t>5301 – отдельные виды лабораторных </a:t>
            </a:r>
            <a:r>
              <a:rPr lang="ru-RU" dirty="0" smtClean="0"/>
              <a:t>исследований (</a:t>
            </a:r>
            <a:r>
              <a:rPr lang="ru-RU" b="1" dirty="0" smtClean="0"/>
              <a:t>из таблицы 5300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  <a:p>
            <a:r>
              <a:rPr lang="ru-RU" dirty="0"/>
              <a:t>5302 – оснащение лаборатории </a:t>
            </a:r>
            <a:r>
              <a:rPr lang="ru-RU" dirty="0" smtClean="0"/>
              <a:t>оборудованием (обеспечивают техническую </a:t>
            </a:r>
          </a:p>
          <a:p>
            <a:r>
              <a:rPr lang="ru-RU" dirty="0" smtClean="0"/>
              <a:t> возможность  выполнения исследований)</a:t>
            </a:r>
            <a:endParaRPr lang="ru-RU" dirty="0"/>
          </a:p>
        </p:txBody>
      </p:sp>
      <p:sp>
        <p:nvSpPr>
          <p:cNvPr id="10" name="Закрывающая квадратная скобка 9"/>
          <p:cNvSpPr/>
          <p:nvPr/>
        </p:nvSpPr>
        <p:spPr>
          <a:xfrm>
            <a:off x="8624474" y="2234937"/>
            <a:ext cx="214264" cy="1754325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19456" y="2680255"/>
            <a:ext cx="1609287" cy="707886"/>
          </a:xfrm>
          <a:prstGeom prst="rect">
            <a:avLst/>
          </a:prstGeom>
          <a:ln w="12700"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/>
              <a:t>Работа</a:t>
            </a:r>
          </a:p>
          <a:p>
            <a:r>
              <a:rPr lang="ru-RU" sz="2000" dirty="0"/>
              <a:t>лаборатории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871C732F-5C6F-46B7-B744-DA208C22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34" y="4520959"/>
            <a:ext cx="897995" cy="2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знак завершения 13">
            <a:extLst>
              <a:ext uri="{FF2B5EF4-FFF2-40B4-BE49-F238E27FC236}">
                <a16:creationId xmlns="" xmlns:a16="http://schemas.microsoft.com/office/drawing/2014/main" id="{9D39E67B-45ED-4DE7-84E7-15151F843A69}"/>
              </a:ext>
            </a:extLst>
          </p:cNvPr>
          <p:cNvSpPr/>
          <p:nvPr/>
        </p:nvSpPr>
        <p:spPr>
          <a:xfrm>
            <a:off x="4320133" y="4314633"/>
            <a:ext cx="1348287" cy="617432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5301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Блок-схема: знак завершения 14">
            <a:extLst>
              <a:ext uri="{FF2B5EF4-FFF2-40B4-BE49-F238E27FC236}">
                <a16:creationId xmlns="" xmlns:a16="http://schemas.microsoft.com/office/drawing/2014/main" id="{9D39E67B-45ED-4DE7-84E7-15151F843A69}"/>
              </a:ext>
            </a:extLst>
          </p:cNvPr>
          <p:cNvSpPr/>
          <p:nvPr/>
        </p:nvSpPr>
        <p:spPr>
          <a:xfrm>
            <a:off x="1936949" y="5505696"/>
            <a:ext cx="1348287" cy="617432"/>
          </a:xfrm>
          <a:prstGeom prst="flowChartTerminator">
            <a:avLst/>
          </a:prstGeom>
          <a:solidFill>
            <a:srgbClr val="DBFFF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5302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871C732F-5C6F-46B7-B744-DA208C22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2753" y="5055468"/>
            <a:ext cx="613377" cy="1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871C732F-5C6F-46B7-B744-DA208C22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1860">
            <a:off x="3301805" y="5215982"/>
            <a:ext cx="1086050" cy="2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096000" y="4520959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 данные в форме предоставляются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b="1" dirty="0">
                <a:solidFill>
                  <a:srgbClr val="C00000"/>
                </a:solidFill>
              </a:rPr>
              <a:t>целых</a:t>
            </a:r>
            <a:r>
              <a:rPr lang="ru-RU" dirty="0"/>
              <a:t> числах</a:t>
            </a:r>
          </a:p>
        </p:txBody>
      </p:sp>
      <p:sp>
        <p:nvSpPr>
          <p:cNvPr id="19" name="Семиугольник 18"/>
          <p:cNvSpPr/>
          <p:nvPr/>
        </p:nvSpPr>
        <p:spPr>
          <a:xfrm>
            <a:off x="1854138" y="4076969"/>
            <a:ext cx="1524987" cy="757027"/>
          </a:xfrm>
          <a:prstGeom prst="heptagon">
            <a:avLst/>
          </a:prstGeom>
          <a:solidFill>
            <a:srgbClr val="FCEBE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5300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403064" y="2284779"/>
            <a:ext cx="3111012" cy="603756"/>
          </a:xfrm>
          <a:prstGeom prst="roundRect">
            <a:avLst/>
          </a:prstGeom>
          <a:solidFill>
            <a:srgbClr val="FBE4D5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2 млрд 956 млн (2 955 913 981)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2120" y="510686"/>
            <a:ext cx="809400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273050" algn="ctr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Выполнено исследований  согласно федеральной статистической  отчетности (форма № 30)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26785" y="2283071"/>
            <a:ext cx="1968839" cy="58798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2022 год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04" y="2419754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4403064" y="1468005"/>
            <a:ext cx="3111012" cy="587983"/>
          </a:xfrm>
          <a:prstGeom prst="roundRect">
            <a:avLst/>
          </a:prstGeom>
          <a:solidFill>
            <a:srgbClr val="DBFFFD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3 млрд 160 млн (3 159 813 376)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6785" y="1468027"/>
            <a:ext cx="1968839" cy="58798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2021 год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05" y="1678544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295940" y="4300294"/>
            <a:ext cx="6383998" cy="633046"/>
          </a:xfrm>
          <a:prstGeom prst="roundRect">
            <a:avLst/>
          </a:prstGeom>
          <a:solidFill>
            <a:srgbClr val="FCEBE0"/>
          </a:solidFill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Динамика за 3 года с указанием  изменений в 2023 г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отразить в Пояснительной записке (в целом по субъекту РФ)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6785" y="3151087"/>
            <a:ext cx="1968839" cy="587983"/>
          </a:xfrm>
          <a:prstGeom prst="roundRect">
            <a:avLst/>
          </a:prstGeom>
          <a:solidFill>
            <a:srgbClr val="FFFF99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2023 год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46" y="3361625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403063" y="3135314"/>
            <a:ext cx="3111012" cy="603756"/>
          </a:xfrm>
          <a:prstGeom prst="roundRect">
            <a:avLst/>
          </a:prstGeom>
          <a:solidFill>
            <a:srgbClr val="FFC00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84" y="3151087"/>
            <a:ext cx="901058" cy="1050796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="" xmlns:a16="http://schemas.microsoft.com/office/drawing/2014/main" id="{C9E5F997-4836-ACE4-19E9-D388443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2661" y="3750653"/>
            <a:ext cx="451817" cy="5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51425" y="371524"/>
            <a:ext cx="809400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273050" algn="ctr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Выполнено исследований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вне </a:t>
            </a:r>
            <a:r>
              <a:rPr lang="ru-RU" sz="2000" b="1" dirty="0" smtClean="0">
                <a:solidFill>
                  <a:srgbClr val="002060"/>
                </a:solidFill>
              </a:rPr>
              <a:t>лаборатории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5025" y="1917871"/>
            <a:ext cx="1968839" cy="58798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2022 год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5" y="1340091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661194" y="1881157"/>
            <a:ext cx="2451371" cy="603756"/>
          </a:xfrm>
          <a:prstGeom prst="roundRect">
            <a:avLst/>
          </a:prstGeom>
          <a:solidFill>
            <a:srgbClr val="FBE4D5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40 млн 749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тыс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60" y="1160438"/>
            <a:ext cx="1968839" cy="58798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2021 год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26144" y="1205116"/>
            <a:ext cx="2372285" cy="603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32 млн 843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тыс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46" y="2090260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0279" y="3471338"/>
            <a:ext cx="5242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*- Исследования по месту лечения (исследования, по месту нахождения пациента) при различных условиях (вне медицинской организации; амбулаторно;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в дневном стационаре, стационарно)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65" y="1623880"/>
            <a:ext cx="901058" cy="1050796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405586" y="2674676"/>
            <a:ext cx="1968839" cy="58798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2023 год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46805" y="2658903"/>
            <a:ext cx="2234117" cy="6037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6743F869-6719-C949-6F1F-9F58DE99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46" y="2849224"/>
            <a:ext cx="724559" cy="1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71073" y="2700101"/>
            <a:ext cx="3727175" cy="154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лабораторные тесты, которые выполнены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других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подразделениях медицинской организации на лабораторном оборудовании, но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специалистами лаборатории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3965" y="4720209"/>
            <a:ext cx="688119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Примеры: определение глюкозы, МНО на портативных приборах,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тромбоэластография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газы крови и др.</a:t>
            </a:r>
          </a:p>
        </p:txBody>
      </p:sp>
    </p:spTree>
    <p:extLst>
      <p:ext uri="{BB962C8B-B14F-4D97-AF65-F5344CB8AC3E}">
        <p14:creationId xmlns:p14="http://schemas.microsoft.com/office/powerpoint/2010/main" val="32990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82956" y="274639"/>
            <a:ext cx="8799443" cy="45307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Деятельность лаборатории. Таблица </a:t>
            </a:r>
            <a:r>
              <a:rPr lang="ru-RU" sz="2400" b="1" dirty="0" smtClean="0">
                <a:solidFill>
                  <a:srgbClr val="C00000"/>
                </a:solidFill>
              </a:rPr>
              <a:t>(5300)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19094"/>
              </p:ext>
            </p:extLst>
          </p:nvPr>
        </p:nvGraphicFramePr>
        <p:xfrm>
          <a:off x="285417" y="727717"/>
          <a:ext cx="11721063" cy="5105763"/>
        </p:xfrm>
        <a:graphic>
          <a:graphicData uri="http://schemas.openxmlformats.org/drawingml/2006/table">
            <a:tbl>
              <a:tblPr/>
              <a:tblGrid>
                <a:gridCol w="47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2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68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97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59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0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68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908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86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№</a:t>
                      </a:r>
                      <a:br>
                        <a:rPr lang="ru-RU" sz="1200" b="0" i="0" u="none" strike="noStrike"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строки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Число</a:t>
                      </a:r>
                      <a:br>
                        <a:rPr lang="ru-RU" sz="120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исследований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,</a:t>
                      </a:r>
                      <a:br>
                        <a:rPr lang="ru-RU" sz="120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из них: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Кроме того, лабораторные исследования по </a:t>
                      </a:r>
                      <a:br>
                        <a:rPr lang="ru-RU" sz="12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400" b="1" i="0" u="none" strike="noStrike" dirty="0" err="1">
                          <a:effectLst/>
                          <a:latin typeface="+mn-lt"/>
                        </a:rPr>
                        <a:t>аутсортингу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064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effectLst/>
                          <a:latin typeface="+mn-lt"/>
                        </a:rPr>
                        <a:t>подразде-лениях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оказывающих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мед. помощь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амбулаторных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условиях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в условиях дневного стационара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по месту лечения </a:t>
                      </a:r>
                      <a:br>
                        <a:rPr lang="ru-RU" sz="12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(вне </a:t>
                      </a:r>
                      <a:r>
                        <a:rPr lang="ru-RU" sz="1200" b="1" i="0" u="none" strike="noStrike" dirty="0" err="1">
                          <a:effectLst/>
                          <a:latin typeface="+mn-lt"/>
                        </a:rPr>
                        <a:t>лабо-ратории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00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060" marR="11060" marT="8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1060" marR="11060" marT="8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1060" marR="11060" marT="8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1060" marR="11060" marT="8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1060" marR="11060" marT="8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1060" marR="11060" marT="8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1060" marR="11060" marT="8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Лабораторные  исследования, всего</a:t>
                      </a:r>
                    </a:p>
                  </a:txBody>
                  <a:tcPr marL="11060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3 002 152 041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1 584 154 872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95 461 077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40 749 068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33 586 561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из них: химико-микроскопические исследования</a:t>
                      </a:r>
                    </a:p>
                  </a:txBody>
                  <a:tcPr marL="11060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гематологические исследования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цитологические исследования 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биохимические исследования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8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effectLst/>
                          <a:latin typeface="+mn-lt"/>
                        </a:rPr>
                        <a:t>коагуло</a:t>
                      </a:r>
                      <a:r>
                        <a:rPr lang="ru-RU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ло</a:t>
                      </a:r>
                      <a:r>
                        <a:rPr lang="ru-RU" sz="1400" b="0" i="0" u="none" strike="noStrike" dirty="0" err="1">
                          <a:effectLst/>
                          <a:latin typeface="+mn-lt"/>
                        </a:rPr>
                        <a:t>гические</a:t>
                      </a: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исследования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иммунологические исследования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8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инфекционная иммунология (исследования наличия антигенов и антител к ПБА)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микробиологические исследования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молекулярно-генетические исследования 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90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химико-токсикологические </a:t>
                      </a:r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исследования</a:t>
                      </a:r>
                      <a:endParaRPr lang="en-US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1.10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86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Лабораторные </a:t>
                      </a:r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исследования, выполненные передвижными </a:t>
                      </a:r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КДЛ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530877" marR="11060" marT="82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1.11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х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х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х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х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102626" y="5321200"/>
            <a:ext cx="1045263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ru-RU" sz="1200" b="1" dirty="0" smtClean="0"/>
              <a:t>360 823</a:t>
            </a:r>
            <a:endParaRPr lang="ru-RU" sz="1200" b="1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0714383" y="2673625"/>
            <a:ext cx="427382" cy="2643809"/>
          </a:xfrm>
          <a:prstGeom prst="leftBrace">
            <a:avLst>
              <a:gd name="adj1" fmla="val 8333"/>
              <a:gd name="adj2" fmla="val 4759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6370983" y="2673626"/>
            <a:ext cx="347868" cy="2643809"/>
          </a:xfrm>
          <a:prstGeom prst="leftBrace">
            <a:avLst>
              <a:gd name="adj1" fmla="val 8333"/>
              <a:gd name="adj2" fmla="val 4678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7467600" y="2673626"/>
            <a:ext cx="347868" cy="2643809"/>
          </a:xfrm>
          <a:prstGeom prst="leftBrace">
            <a:avLst>
              <a:gd name="adj1" fmla="val 8333"/>
              <a:gd name="adj2" fmla="val 4678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8554278" y="2673626"/>
            <a:ext cx="347868" cy="2643809"/>
          </a:xfrm>
          <a:prstGeom prst="leftBrace">
            <a:avLst>
              <a:gd name="adj1" fmla="val 8333"/>
              <a:gd name="adj2" fmla="val 4678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9462052" y="2673626"/>
            <a:ext cx="347868" cy="2643809"/>
          </a:xfrm>
          <a:prstGeom prst="leftBrace">
            <a:avLst>
              <a:gd name="adj1" fmla="val 8333"/>
              <a:gd name="adj2" fmla="val 4678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487" y="5985665"/>
            <a:ext cx="5971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Исключить ошибки при суммировании данных в строках 1.1-1.10.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262" y="6385749"/>
            <a:ext cx="11340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Числа в графе 3 строки 1 должны равняться сумме чисел той же графы по </a:t>
            </a:r>
            <a:r>
              <a:rPr lang="ru-RU" sz="1600" b="1" dirty="0" smtClean="0"/>
              <a:t>строкам  </a:t>
            </a:r>
            <a:r>
              <a:rPr lang="ru-RU" sz="1600" b="1" dirty="0" smtClean="0">
                <a:solidFill>
                  <a:srgbClr val="FF0000"/>
                </a:solidFill>
              </a:rPr>
              <a:t>1.1-1.10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D07A65B-ECF9-55FF-1948-A556FBD473A5}"/>
              </a:ext>
            </a:extLst>
          </p:cNvPr>
          <p:cNvSpPr/>
          <p:nvPr/>
        </p:nvSpPr>
        <p:spPr>
          <a:xfrm>
            <a:off x="2854520" y="443328"/>
            <a:ext cx="5727421" cy="698627"/>
          </a:xfrm>
          <a:prstGeom prst="roundRect">
            <a:avLst/>
          </a:prstGeom>
          <a:solidFill>
            <a:srgbClr val="DBF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В какую группу  (строку) относить исследования?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AF844C44-855C-177A-0ACE-62AEF8BE5EC3}"/>
              </a:ext>
            </a:extLst>
          </p:cNvPr>
          <p:cNvSpPr/>
          <p:nvPr/>
        </p:nvSpPr>
        <p:spPr>
          <a:xfrm>
            <a:off x="5042647" y="5419873"/>
            <a:ext cx="2771880" cy="540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Химико-микроскопические исследования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954E258-97C9-0E81-8554-07A94ABFE06A}"/>
              </a:ext>
            </a:extLst>
          </p:cNvPr>
          <p:cNvSpPr/>
          <p:nvPr/>
        </p:nvSpPr>
        <p:spPr>
          <a:xfrm>
            <a:off x="5042650" y="2329027"/>
            <a:ext cx="2771880" cy="593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/>
            <a:r>
              <a:rPr lang="ru-RU" sz="1400" b="1" dirty="0">
                <a:solidFill>
                  <a:srgbClr val="002060"/>
                </a:solidFill>
              </a:rPr>
              <a:t>молекулярно-генетические исследования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5042650" y="1411833"/>
            <a:ext cx="2771880" cy="54565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/>
            <a:r>
              <a:rPr lang="ru-RU" sz="1400" b="1" dirty="0">
                <a:solidFill>
                  <a:srgbClr val="002060"/>
                </a:solidFill>
              </a:rPr>
              <a:t>микробиологические исследования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6389B9B-FEDB-04B6-BF47-D371D7F3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62" y="1620602"/>
            <a:ext cx="1222987" cy="1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AA7CF90-014A-0ABC-F594-9625AC46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83" y="1411833"/>
            <a:ext cx="1563390" cy="8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="" xmlns:a16="http://schemas.microsoft.com/office/drawing/2014/main" id="{A2EAFF8D-9075-B4ED-8858-BE356676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82" y="4248101"/>
            <a:ext cx="2388186" cy="9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43AF92C-0132-B602-3588-D225EB219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283" y="2329027"/>
            <a:ext cx="1563390" cy="7826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B3B23F0-9CFA-4839-9BDA-BC385E848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510" y="294750"/>
            <a:ext cx="1053547" cy="885441"/>
          </a:xfrm>
          <a:prstGeom prst="rect">
            <a:avLst/>
          </a:prstGeom>
        </p:spPr>
      </p:pic>
      <p:pic>
        <p:nvPicPr>
          <p:cNvPr id="19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1" y="1763181"/>
            <a:ext cx="648208" cy="253577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96389B9B-FEDB-04B6-BF47-D371D7F3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61" y="2602113"/>
            <a:ext cx="1222987" cy="1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96389B9B-FEDB-04B6-BF47-D371D7F3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63" y="3456028"/>
            <a:ext cx="1222987" cy="1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96389B9B-FEDB-04B6-BF47-D371D7F3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60" y="4571033"/>
            <a:ext cx="1222987" cy="1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2">
            <a:extLst>
              <a:ext uri="{FF2B5EF4-FFF2-40B4-BE49-F238E27FC236}">
                <a16:creationId xmlns="" xmlns:a16="http://schemas.microsoft.com/office/drawing/2014/main" id="{AF844C44-855C-177A-0ACE-62AEF8BE5EC3}"/>
              </a:ext>
            </a:extLst>
          </p:cNvPr>
          <p:cNvSpPr/>
          <p:nvPr/>
        </p:nvSpPr>
        <p:spPr>
          <a:xfrm>
            <a:off x="5042647" y="4300666"/>
            <a:ext cx="2771880" cy="540733"/>
          </a:xfrm>
          <a:prstGeom prst="roundRect">
            <a:avLst/>
          </a:prstGeom>
          <a:solidFill>
            <a:srgbClr val="FBE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иммунологические исследования</a:t>
            </a:r>
          </a:p>
        </p:txBody>
      </p:sp>
      <p:pic>
        <p:nvPicPr>
          <p:cNvPr id="3074" name="Picture 2" descr="Групп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83" y="3247909"/>
            <a:ext cx="1562172" cy="8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углы 2">
            <a:extLst>
              <a:ext uri="{FF2B5EF4-FFF2-40B4-BE49-F238E27FC236}">
                <a16:creationId xmlns="" xmlns:a16="http://schemas.microsoft.com/office/drawing/2014/main" id="{AF844C44-855C-177A-0ACE-62AEF8BE5EC3}"/>
              </a:ext>
            </a:extLst>
          </p:cNvPr>
          <p:cNvSpPr/>
          <p:nvPr/>
        </p:nvSpPr>
        <p:spPr>
          <a:xfrm>
            <a:off x="5042650" y="3247909"/>
            <a:ext cx="2771880" cy="540733"/>
          </a:xfrm>
          <a:prstGeom prst="roundRect">
            <a:avLst/>
          </a:prstGeom>
          <a:solidFill>
            <a:srgbClr val="FBE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иммунологические исследования</a:t>
            </a:r>
          </a:p>
        </p:txBody>
      </p:sp>
      <p:pic>
        <p:nvPicPr>
          <p:cNvPr id="3076" name="Picture 4" descr="Бесплатное фото Лаборант проводит медицинский осмотр моч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83" y="5228680"/>
            <a:ext cx="1641685" cy="9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96389B9B-FEDB-04B6-BF47-D371D7F3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59" y="5551723"/>
            <a:ext cx="1222987" cy="1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1396EDE-9202-46CB-AB39-726EEDF89E8C}"/>
              </a:ext>
            </a:extLst>
          </p:cNvPr>
          <p:cNvSpPr txBox="1"/>
          <p:nvPr/>
        </p:nvSpPr>
        <p:spPr>
          <a:xfrm>
            <a:off x="8140148" y="1823591"/>
            <a:ext cx="2882349" cy="1244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наличии Медицинской (Лабораторной) информационной системы необходимо использовать данные системы.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40147" y="3463271"/>
            <a:ext cx="2882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Общие (клинические) анализы крови, мочи, кала и другие учитываются по числу входящих в них отдельных видов исследований </a:t>
            </a: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(единиц статистического учета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2760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5">
            <a:extLst>
              <a:ext uri="{FF2B5EF4-FFF2-40B4-BE49-F238E27FC236}">
                <a16:creationId xmlns="" xmlns:a16="http://schemas.microsoft.com/office/drawing/2014/main" id="{FD07A65B-ECF9-55FF-1948-A556FBD4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7" y="365126"/>
            <a:ext cx="6470374" cy="499578"/>
          </a:xfrm>
          <a:prstGeom prst="roundRect">
            <a:avLst/>
          </a:prstGeom>
          <a:solidFill>
            <a:srgbClr val="DBF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Уточнение понятий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8129" y="1087918"/>
            <a:ext cx="3186061" cy="1883882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Лабораторный тест</a:t>
            </a:r>
            <a:r>
              <a:rPr lang="ru-RU" sz="16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(ЛТ) – единица лабораторного исследования, выполняемого в лаборатории, </a:t>
            </a:r>
            <a:r>
              <a:rPr lang="ru-RU" sz="1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которому выдается результат</a:t>
            </a:r>
            <a:r>
              <a:rPr lang="ru-RU" sz="16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2060" y="1087918"/>
            <a:ext cx="6440555" cy="2193373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Лабораторная статистическая единица</a:t>
            </a:r>
            <a:r>
              <a:rPr lang="ru-RU" sz="16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(ЛСЕ) – количественная единица для выполненных тестов, подлежащая учёту в форме 30. Может включать в себя от одного до нескольких лабораторных тестов</a:t>
            </a:r>
            <a:r>
              <a:rPr lang="ru-RU" sz="16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применения в области КЛД:</a:t>
            </a:r>
            <a:r>
              <a:rPr lang="en-US" sz="16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ЛСЕ</a:t>
            </a:r>
            <a:r>
              <a:rPr lang="ru-RU" sz="16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отдельно измеряемый тест, на выполнение которого затрачены материальные ресурсы и время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14579F-DC7B-4382-807E-8CD9AC601D74}"/>
              </a:ext>
            </a:extLst>
          </p:cNvPr>
          <p:cNvSpPr txBox="1"/>
          <p:nvPr/>
        </p:nvSpPr>
        <p:spPr>
          <a:xfrm>
            <a:off x="1473996" y="3536379"/>
            <a:ext cx="9292856" cy="171745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600"/>
              </a:spcAft>
            </a:pPr>
            <a:r>
              <a:rPr lang="ru-RU" sz="1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число всех видов исследований не входят:</a:t>
            </a:r>
            <a:endParaRPr lang="ru-RU" sz="16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любые расчетные показатели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перестановки,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раститровки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пересчеты, пересмотры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калибровки и контроли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обработка крови</a:t>
            </a:r>
          </a:p>
        </p:txBody>
      </p:sp>
    </p:spTree>
    <p:extLst>
      <p:ext uri="{BB962C8B-B14F-4D97-AF65-F5344CB8AC3E}">
        <p14:creationId xmlns:p14="http://schemas.microsoft.com/office/powerpoint/2010/main" val="5869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948" y="382380"/>
            <a:ext cx="10515600" cy="105617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Новое </a:t>
            </a:r>
            <a:r>
              <a:rPr lang="ru-RU" sz="3000" b="1" dirty="0">
                <a:solidFill>
                  <a:srgbClr val="C00000"/>
                </a:solidFill>
              </a:rPr>
              <a:t>в составлении </a:t>
            </a:r>
            <a:r>
              <a:rPr lang="ru-RU" sz="3000" b="1" dirty="0" smtClean="0">
                <a:solidFill>
                  <a:srgbClr val="C00000"/>
                </a:solidFill>
              </a:rPr>
              <a:t>статистического отчета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по </a:t>
            </a:r>
            <a:r>
              <a:rPr lang="ru-RU" sz="3000" b="1" dirty="0">
                <a:solidFill>
                  <a:srgbClr val="C00000"/>
                </a:solidFill>
              </a:rPr>
              <a:t>форме №30</a:t>
            </a:r>
            <a:r>
              <a:rPr lang="ru-RU" sz="3000" b="1" dirty="0" smtClean="0">
                <a:solidFill>
                  <a:srgbClr val="C00000"/>
                </a:solidFill>
              </a:rPr>
              <a:t/>
            </a:r>
            <a:br>
              <a:rPr lang="ru-RU" sz="3000" b="1" dirty="0" smtClean="0">
                <a:solidFill>
                  <a:srgbClr val="C00000"/>
                </a:solidFill>
              </a:rPr>
            </a:b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7207"/>
            <a:ext cx="9737035" cy="386949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Указания по заполнению формы федерального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статистического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наблюдения</a:t>
            </a:r>
          </a:p>
          <a:p>
            <a:pPr marL="0" indent="0" algn="ctr">
              <a:buNone/>
            </a:pPr>
            <a:r>
              <a:rPr lang="ru-RU" sz="2000" dirty="0" smtClean="0"/>
              <a:t>1</a:t>
            </a:r>
            <a:r>
              <a:rPr lang="ru-RU" sz="2000" dirty="0"/>
              <a:t>. Первичные статистические данные </a:t>
            </a:r>
            <a:r>
              <a:rPr lang="ru-RU" sz="2000" dirty="0" smtClean="0"/>
              <a:t>по </a:t>
            </a:r>
            <a:r>
              <a:rPr lang="ru-RU" sz="2000" dirty="0"/>
              <a:t>форме федерального статистического наблюдения № 30 «Сведения о медицинской организации» </a:t>
            </a:r>
            <a:r>
              <a:rPr lang="ru-RU" sz="2000" dirty="0" smtClean="0"/>
              <a:t>предоставляют </a:t>
            </a:r>
            <a:r>
              <a:rPr lang="ru-RU" sz="2000" dirty="0"/>
              <a:t>все медицинские организации  юридические </a:t>
            </a:r>
            <a:r>
              <a:rPr lang="ru-RU" sz="2000" dirty="0" smtClean="0"/>
              <a:t>лица, </a:t>
            </a:r>
            <a:r>
              <a:rPr lang="ru-RU" sz="2000" dirty="0"/>
              <a:t>имеющие </a:t>
            </a:r>
            <a:r>
              <a:rPr lang="ru-RU" sz="2000" i="1" dirty="0">
                <a:solidFill>
                  <a:srgbClr val="C00000"/>
                </a:solidFill>
              </a:rPr>
              <a:t>лицензию на осуществление медицинской деятельности </a:t>
            </a:r>
            <a:r>
              <a:rPr lang="ru-RU" sz="2000" dirty="0"/>
              <a:t>и оказывающие медицинскую помощь в соответствии с Федеральным законом от 04.05.2011 № 99-ФЗ «О лицензировании отдельных видов деятельности».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5949" y="4363278"/>
            <a:ext cx="9458739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Органы </a:t>
            </a:r>
            <a:r>
              <a:rPr lang="ru-RU" sz="2000" dirty="0"/>
              <a:t>исполнительной</a:t>
            </a:r>
            <a:r>
              <a:rPr lang="ru-RU" dirty="0"/>
              <a:t> власти субъектов </a:t>
            </a:r>
            <a:r>
              <a:rPr lang="ru-RU" dirty="0" smtClean="0"/>
              <a:t>РФ в </a:t>
            </a:r>
            <a:r>
              <a:rPr lang="ru-RU" dirty="0"/>
              <a:t>сфере охраны здоровья предоставляют административные данные Министерству здравоохранения </a:t>
            </a:r>
            <a:r>
              <a:rPr lang="ru-RU" dirty="0" smtClean="0"/>
              <a:t>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808074" y="1447857"/>
            <a:ext cx="7410893" cy="36409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4442" y="1557332"/>
            <a:ext cx="9650121" cy="2864544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x-none" sz="1600" b="1">
                <a:latin typeface="Arial" panose="020B0604020202020204" pitchFamily="34" charset="0"/>
                <a:cs typeface="Arial" panose="020B0604020202020204" pitchFamily="34" charset="0"/>
              </a:rPr>
              <a:t>Лабораторные исследования, выполненные по аутсорсингу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(графа 7)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лабораторные тесты, выполненные на договорной основе в сторонних (внешних) лабораториях медицинских организаций. </a:t>
            </a:r>
            <a:endParaRPr lang="ru-RU" sz="16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 в общее количество исследований.</a:t>
            </a:r>
          </a:p>
          <a:p>
            <a:pPr>
              <a:lnSpc>
                <a:spcPct val="120000"/>
              </a:lnSpc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Сведения из </a:t>
            </a:r>
            <a:r>
              <a:rPr lang="ru-RU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графы 7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таблицы 5300  </a:t>
            </a:r>
            <a:r>
              <a:rPr lang="ru-RU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учитываются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таблицах 5301 </a:t>
            </a:r>
          </a:p>
          <a:p>
            <a:pPr>
              <a:lnSpc>
                <a:spcPct val="120000"/>
              </a:lnSpc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Примечание: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как правило, исследования по аутсорсингу проводятся в частных лабораториях или в лабораториях другого ведомства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Роспотребнадзора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случае, если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«принимающей» лабораторией, то исследования учитываются в ф.30 как выполненные этой лабораторией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FD07A65B-ECF9-55FF-1948-A556FBD4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644" y="365126"/>
            <a:ext cx="6977269" cy="877266"/>
          </a:xfrm>
          <a:prstGeom prst="roundRect">
            <a:avLst/>
          </a:prstGeom>
          <a:solidFill>
            <a:srgbClr val="DBF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x-none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Лабораторные исследования, выполненные по аутсорсингу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5390" y="365126"/>
            <a:ext cx="7394714" cy="6983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1.1 Химико-микроскопические </a:t>
            </a:r>
            <a:r>
              <a:rPr lang="ru-RU" sz="2800" b="1" dirty="0">
                <a:solidFill>
                  <a:srgbClr val="C00000"/>
                </a:solidFill>
              </a:rPr>
              <a:t>исследования</a:t>
            </a:r>
          </a:p>
        </p:txBody>
      </p:sp>
      <p:sp>
        <p:nvSpPr>
          <p:cNvPr id="4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1416523" y="1764599"/>
            <a:ext cx="4497260" cy="54565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ru-RU" b="1" dirty="0" smtClean="0">
                <a:solidFill>
                  <a:srgbClr val="002060"/>
                </a:solidFill>
              </a:rPr>
              <a:t>кала </a:t>
            </a:r>
            <a:r>
              <a:rPr lang="ru-RU" sz="1400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в </a:t>
            </a:r>
            <a:r>
              <a:rPr lang="ru-RU" i="1" dirty="0" err="1" smtClean="0">
                <a:solidFill>
                  <a:srgbClr val="002060"/>
                </a:solidFill>
              </a:rPr>
              <a:t>т.ч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паразитологические</a:t>
            </a:r>
            <a:r>
              <a:rPr lang="ru-RU" sz="1400" i="1" dirty="0" smtClean="0">
                <a:solidFill>
                  <a:srgbClr val="002060"/>
                </a:solidFill>
              </a:rPr>
              <a:t>)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1404929" y="1063488"/>
            <a:ext cx="4508854" cy="54565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ru-RU" b="1" dirty="0" smtClean="0">
                <a:solidFill>
                  <a:srgbClr val="002060"/>
                </a:solidFill>
              </a:rPr>
              <a:t>мочи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1416523" y="3872492"/>
            <a:ext cx="4497260" cy="545652"/>
          </a:xfrm>
          <a:prstGeom prst="roundRect">
            <a:avLst/>
          </a:prstGeom>
          <a:solidFill>
            <a:srgbClr val="FDEE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ru-RU" dirty="0">
                <a:solidFill>
                  <a:srgbClr val="002060"/>
                </a:solidFill>
              </a:rPr>
              <a:t>секрета простаты</a:t>
            </a:r>
          </a:p>
          <a:p>
            <a:pPr font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1404929" y="2493919"/>
            <a:ext cx="4508854" cy="5456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ru-RU" b="1" dirty="0" smtClean="0">
                <a:solidFill>
                  <a:srgbClr val="002060"/>
                </a:solidFill>
              </a:rPr>
              <a:t>мокроты, </a:t>
            </a:r>
            <a:r>
              <a:rPr lang="ru-RU" i="1" dirty="0" smtClean="0">
                <a:solidFill>
                  <a:srgbClr val="002060"/>
                </a:solidFill>
              </a:rPr>
              <a:t>в </a:t>
            </a:r>
            <a:r>
              <a:rPr lang="ru-RU" i="1" dirty="0" err="1" smtClean="0">
                <a:solidFill>
                  <a:srgbClr val="002060"/>
                </a:solidFill>
              </a:rPr>
              <a:t>т.ч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r>
              <a:rPr lang="ru-RU" i="1" dirty="0" smtClean="0"/>
              <a:t> </a:t>
            </a:r>
            <a:r>
              <a:rPr lang="ru-RU" i="1" dirty="0">
                <a:solidFill>
                  <a:srgbClr val="002060"/>
                </a:solidFill>
              </a:rPr>
              <a:t>бактериоскопия на </a:t>
            </a:r>
            <a:r>
              <a:rPr lang="ru-RU" i="1" dirty="0" smtClean="0">
                <a:solidFill>
                  <a:srgbClr val="002060"/>
                </a:solidFill>
              </a:rPr>
              <a:t>КУМ при общем анализе мокроты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6442261" y="2766745"/>
            <a:ext cx="3924352" cy="545652"/>
          </a:xfrm>
          <a:prstGeom prst="roundRect">
            <a:avLst/>
          </a:prstGeom>
          <a:solidFill>
            <a:srgbClr val="FDEE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/>
            <a:r>
              <a:rPr lang="ru-RU" dirty="0">
                <a:solidFill>
                  <a:srgbClr val="002060"/>
                </a:solidFill>
              </a:rPr>
              <a:t>отделяемого мочеполовых органов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6442261" y="2047365"/>
            <a:ext cx="3882890" cy="54565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</a:rPr>
              <a:t>спинномозговой жидкости</a:t>
            </a:r>
          </a:p>
        </p:txBody>
      </p:sp>
      <p:sp>
        <p:nvSpPr>
          <p:cNvPr id="10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6400800" y="1048945"/>
            <a:ext cx="3965813" cy="884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ctr"/>
            <a:r>
              <a:rPr lang="ru-RU" dirty="0">
                <a:solidFill>
                  <a:srgbClr val="002060"/>
                </a:solidFill>
              </a:rPr>
              <a:t>выпотных жидкостей (экссудатов и транссудатов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1416523" y="3205619"/>
            <a:ext cx="4497260" cy="545652"/>
          </a:xfrm>
          <a:prstGeom prst="roundRect">
            <a:avLst/>
          </a:prstGeom>
          <a:solidFill>
            <a:srgbClr val="FDEE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ru-RU" dirty="0" err="1">
                <a:solidFill>
                  <a:srgbClr val="002060"/>
                </a:solidFill>
              </a:rPr>
              <a:t>эякулята</a:t>
            </a:r>
            <a:endParaRPr lang="ru-RU" dirty="0">
              <a:solidFill>
                <a:srgbClr val="002060"/>
              </a:solidFill>
            </a:endParaRPr>
          </a:p>
          <a:p>
            <a:pPr algn="ctr" font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6442261" y="3478445"/>
            <a:ext cx="3924352" cy="5456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ru-RU" dirty="0">
                <a:solidFill>
                  <a:srgbClr val="002060"/>
                </a:solidFill>
              </a:rPr>
              <a:t>соскобов на клещей</a:t>
            </a:r>
          </a:p>
          <a:p>
            <a:pPr font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6442261" y="4145317"/>
            <a:ext cx="3924352" cy="8341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ctr"/>
            <a:r>
              <a:rPr lang="ru-RU" dirty="0">
                <a:solidFill>
                  <a:srgbClr val="002060"/>
                </a:solidFill>
              </a:rPr>
              <a:t>общеклинические исследования на патогенные грибы</a:t>
            </a:r>
          </a:p>
          <a:p>
            <a:pPr font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1416523" y="4570544"/>
            <a:ext cx="4497260" cy="806526"/>
          </a:xfrm>
          <a:prstGeom prst="roundRect">
            <a:avLst/>
          </a:prstGeom>
          <a:solidFill>
            <a:srgbClr val="FBE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ru-RU" dirty="0">
                <a:solidFill>
                  <a:srgbClr val="002060"/>
                </a:solidFill>
              </a:rPr>
              <a:t>желудочного содержимого и дуоденального содержимого</a:t>
            </a:r>
          </a:p>
          <a:p>
            <a:pPr font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="" xmlns:a16="http://schemas.microsoft.com/office/drawing/2014/main" id="{B3D7F1DC-32C2-2348-3B79-9F20CA9DAACF}"/>
              </a:ext>
            </a:extLst>
          </p:cNvPr>
          <p:cNvSpPr/>
          <p:nvPr/>
        </p:nvSpPr>
        <p:spPr>
          <a:xfrm>
            <a:off x="6452200" y="5141594"/>
            <a:ext cx="3924352" cy="851702"/>
          </a:xfrm>
          <a:prstGeom prst="roundRect">
            <a:avLst/>
          </a:prstGeom>
          <a:solidFill>
            <a:srgbClr val="FEF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ctr"/>
            <a:r>
              <a:rPr lang="ru-RU" dirty="0">
                <a:solidFill>
                  <a:srgbClr val="002060"/>
                </a:solidFill>
              </a:rPr>
              <a:t>обнаружение в крови возбудителя малярии</a:t>
            </a:r>
          </a:p>
          <a:p>
            <a:pPr font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972800" cy="5386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Как учитывать химико-микроскопические исследования (пример)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75712"/>
              </p:ext>
            </p:extLst>
          </p:nvPr>
        </p:nvGraphicFramePr>
        <p:xfrm>
          <a:off x="301487" y="854566"/>
          <a:ext cx="11358823" cy="46000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3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3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33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7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58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3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строки т.5300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вида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Лабораторное исследование (ЛИ)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 выполнения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учета статистических единиц (формула расчета)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8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ХИМИКО-МИКРОСКОПИЧЕСКИЕ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(клинический) анализ мочи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Микроскопия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Анализаторы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Микроскопия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проба</a:t>
                      </a:r>
                      <a:r>
                        <a:rPr lang="en-US" sz="1400" dirty="0">
                          <a:effectLst/>
                        </a:rPr>
                        <a:t> = 1 </a:t>
                      </a:r>
                      <a:r>
                        <a:rPr lang="ru-RU" sz="1400" dirty="0">
                          <a:effectLst/>
                        </a:rPr>
                        <a:t>ЛСЕ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ЛСЕ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ru-RU" sz="140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белка в моче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Отдельно измеряемый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глюкозы в моче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Отдельно измеряемый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по Нечипоренко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Микроскопия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проба= 1 ЛСЕ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 по Зимницкому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Измерение относит. плотности и кол-ва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проба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=1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Секрет простаты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Микроскопия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стекло=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Спермограмма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Анализатор/ Микроскоп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проба= 1 ЛСЕ (общие свойства, рН, вязкость, микроскопия)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9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Спермограмма</a:t>
                      </a:r>
                      <a:r>
                        <a:rPr lang="ru-RU" sz="1400" dirty="0">
                          <a:effectLst/>
                        </a:rPr>
                        <a:t> (окрашенный препарат)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Микроскоп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 ЛСЕ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10" y="5863697"/>
            <a:ext cx="1154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b="1" dirty="0"/>
              <a:t>1</a:t>
            </a:r>
            <a:r>
              <a:rPr lang="ru-RU" sz="1400" dirty="0"/>
              <a:t>. Общие свойства (цвет,        прозрачность); </a:t>
            </a:r>
            <a:r>
              <a:rPr lang="ru-RU" sz="1400" b="1" dirty="0"/>
              <a:t>2</a:t>
            </a:r>
            <a:r>
              <a:rPr lang="ru-RU" sz="1400" dirty="0"/>
              <a:t>.Относительная плотность; </a:t>
            </a:r>
            <a:r>
              <a:rPr lang="ru-RU" sz="1400" b="1" dirty="0"/>
              <a:t>3</a:t>
            </a:r>
            <a:r>
              <a:rPr lang="ru-RU" sz="1400" dirty="0"/>
              <a:t>. рН; </a:t>
            </a:r>
            <a:r>
              <a:rPr lang="ru-RU" sz="1400" b="1" dirty="0"/>
              <a:t>4</a:t>
            </a:r>
            <a:r>
              <a:rPr lang="ru-RU" sz="1400" dirty="0"/>
              <a:t>.Обнаружение белка; </a:t>
            </a:r>
            <a:r>
              <a:rPr lang="ru-RU" sz="1400" b="1" dirty="0"/>
              <a:t>5</a:t>
            </a:r>
            <a:r>
              <a:rPr lang="ru-RU" sz="1400" dirty="0"/>
              <a:t>.Обнаружение глюкозы; </a:t>
            </a:r>
            <a:r>
              <a:rPr lang="ru-RU" sz="1400" b="1" dirty="0"/>
              <a:t>6</a:t>
            </a:r>
            <a:r>
              <a:rPr lang="ru-RU" sz="1400" dirty="0"/>
              <a:t>.Определение кетоновых тел; </a:t>
            </a:r>
            <a:r>
              <a:rPr lang="ru-RU" sz="1400" b="1" dirty="0"/>
              <a:t>7</a:t>
            </a:r>
            <a:r>
              <a:rPr lang="ru-RU" sz="1400" dirty="0"/>
              <a:t>.Определение крови; </a:t>
            </a:r>
            <a:r>
              <a:rPr lang="ru-RU" sz="1400" b="1" dirty="0"/>
              <a:t>8</a:t>
            </a:r>
            <a:r>
              <a:rPr lang="ru-RU" sz="1400" dirty="0"/>
              <a:t>.Определение </a:t>
            </a:r>
            <a:r>
              <a:rPr lang="ru-RU" sz="1400" dirty="0" err="1"/>
              <a:t>уробилиноидов</a:t>
            </a:r>
            <a:r>
              <a:rPr lang="ru-RU" sz="1400" dirty="0"/>
              <a:t>; </a:t>
            </a:r>
            <a:r>
              <a:rPr lang="ru-RU" sz="1400" b="1" dirty="0"/>
              <a:t>9</a:t>
            </a:r>
            <a:r>
              <a:rPr lang="ru-RU" sz="1400" dirty="0"/>
              <a:t>.Определение билирубина; </a:t>
            </a:r>
            <a:r>
              <a:rPr lang="ru-RU" sz="1400" b="1" dirty="0"/>
              <a:t>10</a:t>
            </a:r>
            <a:r>
              <a:rPr lang="ru-RU" sz="1400" dirty="0"/>
              <a:t>. Микроскопия осадка, в </a:t>
            </a:r>
            <a:r>
              <a:rPr lang="ru-RU" sz="1400" dirty="0" err="1"/>
              <a:t>т.ч</a:t>
            </a:r>
            <a:r>
              <a:rPr lang="ru-RU" sz="1400" dirty="0"/>
              <a:t>. определение лейкоцитов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65826"/>
            <a:ext cx="458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ЛСЕ – лабораторная статистическая единица</a:t>
            </a:r>
          </a:p>
        </p:txBody>
      </p:sp>
      <p:pic>
        <p:nvPicPr>
          <p:cNvPr id="6" name="Picture 4" descr="Бесплатное фото Лаборант проводит медицинский осмотр мо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24" y="2246941"/>
            <a:ext cx="1641685" cy="9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76061" y="274639"/>
            <a:ext cx="7653130" cy="5386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Как учитывать гематологические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исследования (примеры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15538"/>
              </p:ext>
            </p:extLst>
          </p:nvPr>
        </p:nvGraphicFramePr>
        <p:xfrm>
          <a:off x="609600" y="1005638"/>
          <a:ext cx="11358823" cy="43442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3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3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2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07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58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строки т.5300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вида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Лабораторное исследование (ЛИ)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 выполнения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учета статистических единиц (формула расчета)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ГЕМАТОЛОГИЧЕСКИЕ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(клинический) анализ крови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Гематологические анализаторы </a:t>
                      </a:r>
                      <a:r>
                        <a:rPr lang="en-US" sz="1400" baseline="30000" dirty="0">
                          <a:effectLst/>
                        </a:rPr>
                        <a:t>*</a:t>
                      </a:r>
                      <a:r>
                        <a:rPr lang="ru-RU" sz="1400" dirty="0">
                          <a:effectLst/>
                        </a:rPr>
                        <a:t> (ГА) на 16-23 и более параметров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проба= 1 ЛСЕ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СОЭ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Ручной метод/анализатор СОЭ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ЛСЕ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Тромбоциты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Счет в камере или в мазке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 ЛСЕ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Ретикулоциты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анализаторе или окраска в пробирке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ЛСЕ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Гемоглобин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Отдельно измеряемый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ЛСЕ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Гематокрит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Отдельно измеряемый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ЛСЕ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Другие показатели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Отдельно измеряемые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ЛСЕ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1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Исследование на </a:t>
                      </a:r>
                      <a:r>
                        <a:rPr lang="en-US" sz="1400" dirty="0">
                          <a:effectLst/>
                        </a:rPr>
                        <a:t>LE</a:t>
                      </a:r>
                      <a:r>
                        <a:rPr lang="ru-RU" sz="1400" dirty="0">
                          <a:effectLst/>
                        </a:rPr>
                        <a:t>-клетки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ЛСЕ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Миелограмма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Микроскопия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999678"/>
            <a:ext cx="360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ЛСЕ – лабораторная статистическая единица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664" y="5476458"/>
            <a:ext cx="1151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ru-RU" sz="1400" dirty="0"/>
              <a:t> -</a:t>
            </a:r>
            <a:r>
              <a:rPr lang="en-US" sz="1400" dirty="0"/>
              <a:t> </a:t>
            </a:r>
            <a:r>
              <a:rPr lang="ru-RU" sz="1400" dirty="0"/>
              <a:t>Расчетные показатели в </a:t>
            </a:r>
            <a:r>
              <a:rPr lang="ru-RU" sz="1400" b="1" dirty="0"/>
              <a:t>гематологических, </a:t>
            </a:r>
            <a:r>
              <a:rPr lang="ru-RU" sz="1400" dirty="0"/>
              <a:t>биохимических, </a:t>
            </a:r>
            <a:r>
              <a:rPr lang="ru-RU" sz="1400" dirty="0" err="1"/>
              <a:t>коагулологических</a:t>
            </a:r>
            <a:r>
              <a:rPr lang="ru-RU" sz="1400" dirty="0"/>
              <a:t>, иммунологических и других исследованиях не должны учитываться, как лабораторные тесты и лабораторные статистические единицы  </a:t>
            </a:r>
          </a:p>
        </p:txBody>
      </p:sp>
      <p:pic>
        <p:nvPicPr>
          <p:cNvPr id="6" name="Picture 2" descr="Миелоциты в крови: причины появления при беременности, у ребенка и взрослых  - Название сай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79" y="3961476"/>
            <a:ext cx="977164" cy="7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LITE 5 анализатор гематологиче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45" y="2040835"/>
            <a:ext cx="1423208" cy="10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Анализ крови на соэ: норма и расшифровка, что значит высокий показатель -  ГБУЗ НО «Детская городская больница №25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77" y="3088446"/>
            <a:ext cx="1073968" cy="8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42315" y="274639"/>
            <a:ext cx="8003102" cy="5386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Как учитывать </a:t>
            </a:r>
            <a:r>
              <a:rPr lang="ru-RU" sz="2400" b="1" dirty="0" smtClean="0">
                <a:solidFill>
                  <a:srgbClr val="C00000"/>
                </a:solidFill>
              </a:rPr>
              <a:t>цитологические </a:t>
            </a:r>
            <a:r>
              <a:rPr lang="ru-RU" sz="2400" b="1" dirty="0">
                <a:solidFill>
                  <a:srgbClr val="C00000"/>
                </a:solidFill>
              </a:rPr>
              <a:t>исследования (примеры)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85831"/>
              </p:ext>
            </p:extLst>
          </p:nvPr>
        </p:nvGraphicFramePr>
        <p:xfrm>
          <a:off x="609600" y="844933"/>
          <a:ext cx="10194236" cy="11414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50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2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06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29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47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строки т.5300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вида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Лабораторное исследование (ЛИ)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 выполнения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учета статистических единиц (формула расчета)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D2D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ЦИТОЛОГИЧЕСКИЕ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D2D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Любое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D2D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Микроскопия или жидкостная цитология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D2D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стекло 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D2D2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809" y="5810835"/>
            <a:ext cx="360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ЛСЕ – лабораторная статистическая единица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09600" y="2276063"/>
            <a:ext cx="10452652" cy="205739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4000" dirty="0"/>
              <a:t>Цитологические </a:t>
            </a:r>
            <a:r>
              <a:rPr lang="ru-RU" sz="4000" dirty="0" smtClean="0"/>
              <a:t>исследования</a:t>
            </a:r>
          </a:p>
          <a:p>
            <a:pPr>
              <a:lnSpc>
                <a:spcPct val="120000"/>
              </a:lnSpc>
            </a:pPr>
            <a:r>
              <a:rPr lang="ru-RU" sz="4000" dirty="0" smtClean="0"/>
              <a:t>исследования </a:t>
            </a:r>
            <a:r>
              <a:rPr lang="ru-RU" sz="4000" dirty="0" err="1" smtClean="0"/>
              <a:t>пунктатов</a:t>
            </a:r>
            <a:r>
              <a:rPr lang="ru-RU" sz="4000" dirty="0" smtClean="0"/>
              <a:t> любых опухолевидных образований и уплотнений любой локализации</a:t>
            </a:r>
          </a:p>
          <a:p>
            <a:pPr>
              <a:lnSpc>
                <a:spcPct val="120000"/>
              </a:lnSpc>
            </a:pPr>
            <a:r>
              <a:rPr lang="ru-RU" sz="4000" dirty="0" smtClean="0"/>
              <a:t>исследования материала, полученного при эндоскопии, в том числе с помощью соскоба, отпечатка, аспирации, смыва, </a:t>
            </a:r>
            <a:r>
              <a:rPr lang="ru-RU" sz="4000" dirty="0" err="1" smtClean="0"/>
              <a:t>интраэндоскопической</a:t>
            </a:r>
            <a:r>
              <a:rPr lang="ru-RU" sz="4000" dirty="0" smtClean="0"/>
              <a:t> пункции</a:t>
            </a:r>
          </a:p>
          <a:p>
            <a:pPr>
              <a:lnSpc>
                <a:spcPct val="120000"/>
              </a:lnSpc>
            </a:pPr>
            <a:r>
              <a:rPr lang="ru-RU" sz="4000" dirty="0" smtClean="0"/>
              <a:t>исследования </a:t>
            </a:r>
            <a:r>
              <a:rPr lang="ru-RU" sz="4000" dirty="0" err="1" smtClean="0"/>
              <a:t>эксфолиативного</a:t>
            </a:r>
            <a:r>
              <a:rPr lang="ru-RU" sz="4000" dirty="0" smtClean="0"/>
              <a:t> материала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1" name="Picture 22" descr="Цитология. Зачем гинеколог проводит анализ? - Клиника ЦМЭ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92" y="3982344"/>
            <a:ext cx="1693104" cy="13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резентация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442" y="359157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6678" y="274639"/>
            <a:ext cx="10972800" cy="5386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Как учитывать биохимические </a:t>
            </a:r>
            <a:r>
              <a:rPr lang="ru-RU" sz="2400" b="1" dirty="0" smtClean="0">
                <a:solidFill>
                  <a:srgbClr val="C00000"/>
                </a:solidFill>
              </a:rPr>
              <a:t>исследования </a:t>
            </a:r>
            <a:r>
              <a:rPr lang="ru-RU" sz="2400" b="1" dirty="0">
                <a:solidFill>
                  <a:srgbClr val="C00000"/>
                </a:solidFill>
              </a:rPr>
              <a:t>(примеры)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4203"/>
              </p:ext>
            </p:extLst>
          </p:nvPr>
        </p:nvGraphicFramePr>
        <p:xfrm>
          <a:off x="563805" y="922660"/>
          <a:ext cx="10896012" cy="29793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3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9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365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7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957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строки т.5300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вида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Лабораторное исследование (ЛИ)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 выполнения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учета статистических единиц (формула расчета)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943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БИОХИМИЧЕСКИЕ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Биохимические</a:t>
                      </a:r>
                      <a:r>
                        <a:rPr lang="ru-RU" sz="1400" baseline="0" dirty="0">
                          <a:effectLst/>
                        </a:rPr>
                        <a:t> исследования </a:t>
                      </a:r>
                      <a:r>
                        <a:rPr lang="ru-RU" sz="1400" dirty="0">
                          <a:effectLst/>
                        </a:rPr>
                        <a:t> крови, мочи и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др. биологических жидкостей, гормоны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гликированный</a:t>
                      </a:r>
                      <a:r>
                        <a:rPr lang="ru-RU" sz="1400" b="1" dirty="0">
                          <a:effectLst/>
                        </a:rPr>
                        <a:t> гемоглобин, </a:t>
                      </a:r>
                      <a:r>
                        <a:rPr lang="ru-RU" sz="1400" dirty="0">
                          <a:effectLst/>
                        </a:rPr>
                        <a:t>витамины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Анализаторы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тест 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21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Газы и рН крови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Анализаторы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измеряемый тест 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9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Лекарственный мониторинг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Анализаторы / хроматографы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измеряемый тест (точка)= 1 ЛСЕ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54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Глюкоза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капиллярной крови на анализаторах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тест 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3257" y="6096049"/>
            <a:ext cx="360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ЛСЕ – лабораторная статистическая единица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257" y="5562193"/>
            <a:ext cx="1075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ru-RU" sz="1400" dirty="0"/>
              <a:t> -</a:t>
            </a:r>
            <a:r>
              <a:rPr lang="en-US" sz="1400" dirty="0"/>
              <a:t> </a:t>
            </a:r>
            <a:r>
              <a:rPr lang="ru-RU" sz="1400" dirty="0"/>
              <a:t>Расчетные показатели в гематологических, </a:t>
            </a:r>
            <a:r>
              <a:rPr lang="ru-RU" sz="1400" b="1" dirty="0"/>
              <a:t>биохимических, </a:t>
            </a:r>
            <a:r>
              <a:rPr lang="ru-RU" sz="1400" dirty="0" err="1"/>
              <a:t>коагулологических</a:t>
            </a:r>
            <a:r>
              <a:rPr lang="ru-RU" sz="1400" dirty="0"/>
              <a:t>, иммунологических и других исследованиях не должны учитываться, как лабораторные тесты и лабораторные статистические единицы  </a:t>
            </a:r>
          </a:p>
        </p:txBody>
      </p:sp>
      <p:pic>
        <p:nvPicPr>
          <p:cNvPr id="6" name="Picture 20" descr="Выбираем биохимический анализатор — информационная статья от компании  Юнимед в Москве 26.09.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27" y="2079280"/>
            <a:ext cx="1190624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6678" y="274639"/>
            <a:ext cx="10972800" cy="5386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Как учитывать </a:t>
            </a:r>
            <a:r>
              <a:rPr lang="ru-RU" sz="2400" b="1" dirty="0" err="1" smtClean="0">
                <a:solidFill>
                  <a:srgbClr val="C00000"/>
                </a:solidFill>
              </a:rPr>
              <a:t>коагулологические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исследования (примеры)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53855"/>
              </p:ext>
            </p:extLst>
          </p:nvPr>
        </p:nvGraphicFramePr>
        <p:xfrm>
          <a:off x="563805" y="813329"/>
          <a:ext cx="10687291" cy="21482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7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9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0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040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466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строки т.5300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вида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Лабораторное исследование (ЛИ)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 выполнения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учета статистических единиц (формула расчета)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99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КОАГУЛОЛОГИЧЕСКИЕ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Коагулология</a:t>
                      </a:r>
                      <a:r>
                        <a:rPr lang="ru-RU" sz="1400" dirty="0">
                          <a:effectLst/>
                        </a:rPr>
                        <a:t>, факторы гемостаза, оценка</a:t>
                      </a:r>
                      <a:r>
                        <a:rPr lang="ru-RU" sz="1400" baseline="0" dirty="0">
                          <a:effectLst/>
                        </a:rPr>
                        <a:t> функции тромбоцитов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Анализаторы / </a:t>
                      </a:r>
                      <a:r>
                        <a:rPr lang="ru-RU" sz="1400" dirty="0" err="1">
                          <a:effectLst/>
                        </a:rPr>
                        <a:t>агрегометры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тест = 1 ЛСЕ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 индуктор</a:t>
                      </a:r>
                      <a:r>
                        <a:rPr lang="ru-RU" sz="1400" baseline="0" dirty="0">
                          <a:effectLst/>
                        </a:rPr>
                        <a:t> в любой концентрации</a:t>
                      </a:r>
                      <a:r>
                        <a:rPr lang="ru-RU" sz="1400" dirty="0">
                          <a:effectLst/>
                        </a:rPr>
                        <a:t> 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Волчаночный антикоагулянт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Анализаторы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измерение = 1 ЛСЕ (</a:t>
                      </a:r>
                      <a:r>
                        <a:rPr lang="ru-RU" sz="1400" dirty="0" err="1">
                          <a:effectLst/>
                        </a:rPr>
                        <a:t>скрининговое</a:t>
                      </a:r>
                      <a:r>
                        <a:rPr lang="ru-RU" sz="1400" dirty="0">
                          <a:effectLst/>
                        </a:rPr>
                        <a:t>, подтверждающее, АЧТВ</a:t>
                      </a:r>
                      <a:r>
                        <a:rPr lang="ru-RU" sz="1400" baseline="0" dirty="0">
                          <a:effectLst/>
                        </a:rPr>
                        <a:t> или </a:t>
                      </a:r>
                      <a:r>
                        <a:rPr lang="en-US" sz="1400" baseline="0" dirty="0" err="1">
                          <a:effectLst/>
                        </a:rPr>
                        <a:t>dRVVT</a:t>
                      </a:r>
                      <a:r>
                        <a:rPr lang="ru-RU" sz="1400" baseline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кровотечения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Ручной метод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тест =1 ЛИ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2648" y="5558473"/>
            <a:ext cx="360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ЛСЕ – лабораторная статистическая единица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257" y="5035253"/>
            <a:ext cx="1075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ru-RU" sz="1400" dirty="0"/>
              <a:t> -</a:t>
            </a:r>
            <a:r>
              <a:rPr lang="en-US" sz="1400" dirty="0"/>
              <a:t> </a:t>
            </a:r>
            <a:r>
              <a:rPr lang="ru-RU" sz="1400" dirty="0"/>
              <a:t>Расчетные показатели в гематологических, биохимических,</a:t>
            </a:r>
            <a:r>
              <a:rPr lang="ru-RU" sz="1400" b="1" dirty="0"/>
              <a:t> </a:t>
            </a:r>
            <a:r>
              <a:rPr lang="ru-RU" sz="1400" b="1" dirty="0" err="1"/>
              <a:t>коагулологических</a:t>
            </a:r>
            <a:r>
              <a:rPr lang="ru-RU" sz="1400" dirty="0"/>
              <a:t>, иммунологических и других исследованиях не должны учитываться, как лабораторные тесты и лабораторные статистические единицы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0431" y="3166117"/>
            <a:ext cx="105514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коагулологические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исследования 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(строка 1.5)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входят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время (длительность) кровотечения; </a:t>
            </a:r>
            <a:b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все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коагулологические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тесты, факторы свертывания, продукты деградации фибриногена/фибрина, антикоагулянты волчаночного типа и др., каждый из которых принимается за 1 ЛСЕ;</a:t>
            </a:r>
            <a:b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 исследовании волчаночного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антикогулянта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засчитывается как тест с разведенным ядом гадюки Рассела, так и тест АЧТВ с реагентом, чувствительным к волчаночному антикоагулянту.</a:t>
            </a:r>
            <a:r>
              <a:rPr lang="ru-RU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7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62094B-5F76-4C18-AE82-86F2CFAE85C5}"/>
              </a:ext>
            </a:extLst>
          </p:cNvPr>
          <p:cNvSpPr txBox="1"/>
          <p:nvPr/>
        </p:nvSpPr>
        <p:spPr>
          <a:xfrm>
            <a:off x="1042992" y="849647"/>
            <a:ext cx="10108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F16AC2-5E2E-47D2-A708-D246BDCDAA24}"/>
              </a:ext>
            </a:extLst>
          </p:cNvPr>
          <p:cNvSpPr txBox="1"/>
          <p:nvPr/>
        </p:nvSpPr>
        <p:spPr>
          <a:xfrm>
            <a:off x="948069" y="3508301"/>
            <a:ext cx="10108019" cy="184665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Тромбоэластография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тромбоэластометрия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учитываются в том случае, если исследование выполняется в лаборатории. Одна постановка = 1 тест = 1 ЛСЕ. Если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тромбоэластограф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используется в отделении реанимации и интенсивной терапии реаниматологами или в операционной анестезиологами, то он относится к исследованию по месту лечения с тем же принципом учета: одна постановка = 1 тест = 1 ЛСЕ</a:t>
            </a:r>
            <a:b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Тромбодинамика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 постановка = 1 тест = 1 ЛСЕ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A56D8D-D920-484D-8A21-AD15186D30A0}"/>
              </a:ext>
            </a:extLst>
          </p:cNvPr>
          <p:cNvSpPr txBox="1"/>
          <p:nvPr/>
        </p:nvSpPr>
        <p:spPr>
          <a:xfrm>
            <a:off x="948069" y="655017"/>
            <a:ext cx="10108019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Показатель протромбина по </a:t>
            </a:r>
            <a:r>
              <a:rPr lang="ru-RU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Квику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МНО измеряются в одном лабораторном тесте на основании </a:t>
            </a:r>
            <a:r>
              <a:rPr lang="ru-RU" sz="16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протромбинового</a:t>
            </a:r>
            <a:r>
              <a:rPr lang="ru-RU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времени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поэтому засчитываются как один лабораторный тест (</a:t>
            </a:r>
            <a:r>
              <a:rPr lang="ru-RU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ЛСЕ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16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случае, если исследование выполняется на портативном </a:t>
            </a:r>
            <a:r>
              <a:rPr lang="ru-RU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коагулометре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оно засчитывается как исследование по месту лечения = 1 ЛСЕ, несмотря на то, что прибор дает 3 результата  (</a:t>
            </a:r>
            <a:r>
              <a:rPr lang="ru-RU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протромбиновое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время в секундах, % по </a:t>
            </a:r>
            <a:r>
              <a:rPr lang="ru-RU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Квику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МНО</a:t>
            </a:r>
            <a: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endParaRPr lang="ru-RU" sz="16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 – расчетный показатель, который не учитывается как статистическая единица,</a:t>
            </a:r>
          </a:p>
          <a:p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общем количестве исследований учитывают только определение </a:t>
            </a:r>
            <a:r>
              <a:rPr lang="ru-RU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протромбинового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времени (ПВ).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8872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Иммунологические исследования, инфекционная иммунология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52330"/>
            <a:ext cx="10972800" cy="483508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8C1210"/>
                </a:solidFill>
              </a:rPr>
              <a:t>специфические белки </a:t>
            </a:r>
            <a:r>
              <a:rPr lang="ru-RU" i="1" dirty="0">
                <a:solidFill>
                  <a:srgbClr val="8C1210"/>
                </a:solidFill>
              </a:rPr>
              <a:t>(в </a:t>
            </a:r>
            <a:r>
              <a:rPr lang="ru-RU" i="1" dirty="0" err="1">
                <a:solidFill>
                  <a:srgbClr val="8C1210"/>
                </a:solidFill>
              </a:rPr>
              <a:t>т.ч</a:t>
            </a:r>
            <a:r>
              <a:rPr lang="ru-RU" i="1" dirty="0">
                <a:solidFill>
                  <a:srgbClr val="8C1210"/>
                </a:solidFill>
              </a:rPr>
              <a:t>. СРБ, РФ, АСЛО)</a:t>
            </a:r>
            <a:endParaRPr lang="ru-RU" dirty="0">
              <a:solidFill>
                <a:srgbClr val="8C121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 err="1">
                <a:solidFill>
                  <a:srgbClr val="0070C0"/>
                </a:solidFill>
              </a:rPr>
              <a:t>аутоантитела</a:t>
            </a:r>
            <a:endParaRPr lang="ru-RU" dirty="0">
              <a:solidFill>
                <a:srgbClr val="0070C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0070C0"/>
                </a:solidFill>
              </a:rPr>
              <a:t>показатели иммунного статуса</a:t>
            </a:r>
          </a:p>
          <a:p>
            <a:pPr lvl="0">
              <a:lnSpc>
                <a:spcPct val="120000"/>
              </a:lnSpc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специфические иммуноглобулины Е к различным антигенам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аллергодиагностика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0070C0"/>
                </a:solidFill>
              </a:rPr>
              <a:t>цитокины</a:t>
            </a:r>
          </a:p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0070C0"/>
                </a:solidFill>
              </a:rPr>
              <a:t>антигены главного комплекса </a:t>
            </a:r>
            <a:r>
              <a:rPr lang="ru-RU" dirty="0" err="1">
                <a:solidFill>
                  <a:srgbClr val="0070C0"/>
                </a:solidFill>
              </a:rPr>
              <a:t>гистосовместимости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en-US" dirty="0">
                <a:solidFill>
                  <a:srgbClr val="0070C0"/>
                </a:solidFill>
              </a:rPr>
              <a:t>HLA</a:t>
            </a:r>
            <a:r>
              <a:rPr lang="ru-RU" dirty="0">
                <a:solidFill>
                  <a:srgbClr val="0070C0"/>
                </a:solidFill>
              </a:rPr>
              <a:t>) и др.</a:t>
            </a:r>
          </a:p>
          <a:p>
            <a:pPr lvl="0">
              <a:lnSpc>
                <a:spcPct val="120000"/>
              </a:lnSpc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онкомаркеры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C00000"/>
                </a:solidFill>
              </a:rPr>
              <a:t>иммуногематологические исследования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7030A0"/>
                </a:solidFill>
              </a:rPr>
              <a:t>исследования </a:t>
            </a:r>
            <a:r>
              <a:rPr lang="ru-RU" dirty="0">
                <a:solidFill>
                  <a:srgbClr val="7030A0"/>
                </a:solidFill>
              </a:rPr>
              <a:t>на наличие антигенов и антител к патологическим биологическим агентам (ПБА), выполненных различными иммунологическими методами (РМП, РСК, РИФ, РНИФ, РТГА, РПГА, РНГА, ИФА, иммунохимия и др.)</a:t>
            </a:r>
          </a:p>
        </p:txBody>
      </p:sp>
    </p:spTree>
    <p:extLst>
      <p:ext uri="{BB962C8B-B14F-4D97-AF65-F5344CB8AC3E}">
        <p14:creationId xmlns:p14="http://schemas.microsoft.com/office/powerpoint/2010/main" val="27333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386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Как учитывать иммунологические </a:t>
            </a:r>
            <a:r>
              <a:rPr lang="ru-RU" sz="2400" b="1" dirty="0" smtClean="0">
                <a:solidFill>
                  <a:srgbClr val="C00000"/>
                </a:solidFill>
              </a:rPr>
              <a:t>исследования</a:t>
            </a:r>
            <a:r>
              <a:rPr lang="ru-RU" sz="2400" b="1" dirty="0">
                <a:solidFill>
                  <a:srgbClr val="C00000"/>
                </a:solidFill>
              </a:rPr>
              <a:t>, инфекционную иммунологию (примеры)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55534"/>
              </p:ext>
            </p:extLst>
          </p:nvPr>
        </p:nvGraphicFramePr>
        <p:xfrm>
          <a:off x="609601" y="1005637"/>
          <a:ext cx="10522226" cy="22425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4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2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4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259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4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строки т.5300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вида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Лабораторное исследование (ЛИ)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 выполнения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учета статистических единиц (формула расчета)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ИММУНОЛОГИЧЕСКИЕ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Онкомаркеры</a:t>
                      </a:r>
                      <a:r>
                        <a:rPr lang="ru-RU" sz="1400" dirty="0">
                          <a:effectLst/>
                        </a:rPr>
                        <a:t>, специфические белки, аллергены, </a:t>
                      </a:r>
                      <a:r>
                        <a:rPr lang="ru-RU" sz="1400" dirty="0" err="1">
                          <a:effectLst/>
                        </a:rPr>
                        <a:t>аутоантитела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иммуногематология</a:t>
                      </a:r>
                      <a:r>
                        <a:rPr lang="ru-RU" sz="1400" dirty="0">
                          <a:effectLst/>
                        </a:rPr>
                        <a:t>,  иммунный статус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Анализаторы/ ручные методы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измерение теста (показателя)= 1 ЛСЕ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1.7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ИНФЕКЦИОННАЯ ИММУНОЛОГИЯ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Инфекции, серология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Анализаторы/ ручные методы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измерение теста (показателя)=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7044" y="5417163"/>
            <a:ext cx="360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ЛСЕ – лабораторная статистическая единица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3678614"/>
            <a:ext cx="11511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ru-RU" sz="1400" dirty="0"/>
              <a:t> -</a:t>
            </a:r>
            <a:r>
              <a:rPr lang="en-US" sz="1400" dirty="0"/>
              <a:t> </a:t>
            </a:r>
            <a:r>
              <a:rPr lang="ru-RU" sz="1600" dirty="0"/>
              <a:t>Расчетные показатели в гематологических, биохимических, </a:t>
            </a:r>
            <a:r>
              <a:rPr lang="ru-RU" sz="1600" dirty="0" err="1"/>
              <a:t>коагулологических</a:t>
            </a:r>
            <a:r>
              <a:rPr lang="ru-RU" sz="1600" dirty="0"/>
              <a:t>, </a:t>
            </a:r>
            <a:r>
              <a:rPr lang="ru-RU" sz="1600" b="1" dirty="0"/>
              <a:t>иммунологических</a:t>
            </a:r>
            <a:r>
              <a:rPr lang="ru-RU" sz="1600" dirty="0"/>
              <a:t> и других исследованиях не должны учитываться, как лабораторные тесты и лабораторные статистические единицы  </a:t>
            </a:r>
            <a:endParaRPr lang="en-US" sz="1600" dirty="0"/>
          </a:p>
          <a:p>
            <a:r>
              <a:rPr lang="en-US" sz="1600" dirty="0"/>
              <a:t>** - </a:t>
            </a:r>
            <a:r>
              <a:rPr lang="ru-RU" sz="1600" dirty="0"/>
              <a:t>Учитывать число исследований </a:t>
            </a:r>
            <a:r>
              <a:rPr lang="ru-RU" sz="1600" b="1" dirty="0"/>
              <a:t>на сифилис</a:t>
            </a:r>
            <a:r>
              <a:rPr lang="ru-RU" sz="1600" dirty="0"/>
              <a:t> при формировании отчета и заполнении таблицы 5301 формы 30 РОССТАТ следующим образом:</a:t>
            </a:r>
          </a:p>
          <a:p>
            <a:pPr lvl="1"/>
            <a:r>
              <a:rPr lang="ru-RU" sz="1600" b="1" dirty="0" smtClean="0"/>
              <a:t>неспецифические </a:t>
            </a:r>
            <a:r>
              <a:rPr lang="ru-RU" sz="1600" dirty="0"/>
              <a:t>тесты </a:t>
            </a:r>
            <a:r>
              <a:rPr lang="ru-RU" sz="1600" dirty="0" smtClean="0"/>
              <a:t> </a:t>
            </a:r>
            <a:r>
              <a:rPr lang="ru-RU" sz="1600" dirty="0" smtClean="0"/>
              <a:t>включить </a:t>
            </a:r>
            <a:r>
              <a:rPr lang="ru-RU" sz="1600" dirty="0"/>
              <a:t>только </a:t>
            </a:r>
            <a:r>
              <a:rPr lang="ru-RU" sz="1600" dirty="0" err="1"/>
              <a:t>нетрепонемные</a:t>
            </a:r>
            <a:r>
              <a:rPr lang="ru-RU" sz="1600" dirty="0"/>
              <a:t> тесты – РМП</a:t>
            </a:r>
            <a:r>
              <a:rPr lang="ru-RU" sz="1600" dirty="0" smtClean="0"/>
              <a:t>,  РПР</a:t>
            </a:r>
          </a:p>
          <a:p>
            <a:pPr lvl="1"/>
            <a:r>
              <a:rPr lang="ru-RU" sz="1600" b="1" dirty="0" smtClean="0"/>
              <a:t>специфические</a:t>
            </a:r>
            <a:r>
              <a:rPr lang="ru-RU" sz="1600" dirty="0" smtClean="0"/>
              <a:t> </a:t>
            </a:r>
            <a:r>
              <a:rPr lang="ru-RU" sz="1600" dirty="0"/>
              <a:t>тесты </a:t>
            </a:r>
            <a:r>
              <a:rPr lang="ru-RU" sz="1600" dirty="0" smtClean="0"/>
              <a:t>включить </a:t>
            </a:r>
            <a:r>
              <a:rPr lang="ru-RU" sz="1600" dirty="0" err="1"/>
              <a:t>трепонемные</a:t>
            </a:r>
            <a:r>
              <a:rPr lang="ru-RU" sz="1600" dirty="0"/>
              <a:t> тесты – ИФА (</a:t>
            </a:r>
            <a:r>
              <a:rPr lang="ru-RU" sz="1600" dirty="0" err="1"/>
              <a:t>IgM</a:t>
            </a:r>
            <a:r>
              <a:rPr lang="ru-RU" sz="1600" dirty="0"/>
              <a:t>, </a:t>
            </a:r>
            <a:r>
              <a:rPr lang="ru-RU" sz="1600" dirty="0" err="1"/>
              <a:t>IgG</a:t>
            </a:r>
            <a:r>
              <a:rPr lang="ru-RU" sz="1600" dirty="0"/>
              <a:t>, суммарные </a:t>
            </a:r>
            <a:r>
              <a:rPr lang="ru-RU" sz="1600" dirty="0" err="1"/>
              <a:t>ат</a:t>
            </a:r>
            <a:r>
              <a:rPr lang="ru-RU" sz="1600" dirty="0"/>
              <a:t>), РПГА, РИФ, РИБТ, </a:t>
            </a:r>
            <a:r>
              <a:rPr lang="ru-RU" sz="1600" dirty="0" err="1"/>
              <a:t>иммуноблот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14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217880"/>
              </p:ext>
            </p:extLst>
          </p:nvPr>
        </p:nvGraphicFramePr>
        <p:xfrm>
          <a:off x="549596" y="459405"/>
          <a:ext cx="10972800" cy="612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1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92086" y="274639"/>
            <a:ext cx="10290313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Как учитывать молекулярно-генетические и химико-токсикологические исследования (примеры)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46290"/>
              </p:ext>
            </p:extLst>
          </p:nvPr>
        </p:nvGraphicFramePr>
        <p:xfrm>
          <a:off x="609600" y="1005637"/>
          <a:ext cx="11358823" cy="445436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6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0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8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873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строки т.5300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вида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Лабораторное исследование (ЛИ)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 выполнения исследования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учета статистических единиц (формула расчета)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39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МОЛЕКУЛЯРНО-ГЕНЕТИЧЕСКИЕ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Молекулярно-биологические исследования (инфекционных агентов)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ПЦР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      1 тест (1показатель)=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9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Молекулярно-биологические исследования (неинфекционных агентов)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Генетические исследования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Анализаторы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     1 тест (1показатель)=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21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ХИМИКО-ТОКСИКОЛОГИЧЕСКИЕ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Наркотические и психотропные вещества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Анализаторы/ ручные методы: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Мультитест</a:t>
                      </a:r>
                      <a:r>
                        <a:rPr lang="ru-RU" sz="1400" dirty="0">
                          <a:effectLst/>
                        </a:rPr>
                        <a:t> (1-10 показателей) = 1-10 ЛСЕ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тест 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Предварительные методы-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1.иммунохроматография (ИХА)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2.ИФА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Подтверждающие методы</a:t>
                      </a:r>
                      <a:r>
                        <a:rPr lang="ru-RU" sz="1400" baseline="30000" dirty="0">
                          <a:effectLst/>
                        </a:rPr>
                        <a:t>6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ГХ, ГХ-МС, ВЖХ, спектрометрия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постановка на 1 группу </a:t>
                      </a:r>
                      <a:r>
                        <a:rPr lang="ru-RU" sz="1400" dirty="0" err="1"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effectLst/>
                        </a:rPr>
                        <a:t> веществ = 1 ЛСЕ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1902" y="6277066"/>
            <a:ext cx="360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ЛСЕ – лабораторная статистическая единица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8808" y="5560512"/>
            <a:ext cx="9826488" cy="63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химико-токсикологические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исследования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(строка 1.10)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входят: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веществ с использованием любых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технологий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3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03443" y="365125"/>
            <a:ext cx="6579706" cy="7778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Микробиологические исследования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8991" y="1063489"/>
            <a:ext cx="10972800" cy="1669772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dirty="0"/>
              <a:t>микроскопические исследования </a:t>
            </a:r>
          </a:p>
          <a:p>
            <a:pPr lvl="0">
              <a:lnSpc>
                <a:spcPct val="120000"/>
              </a:lnSpc>
            </a:pPr>
            <a:r>
              <a:rPr lang="ru-RU" dirty="0"/>
              <a:t>бактериологические исследования (культивирование и идентификация, типирование микроорганизмов)</a:t>
            </a:r>
          </a:p>
          <a:p>
            <a:pPr lvl="0">
              <a:lnSpc>
                <a:spcPct val="120000"/>
              </a:lnSpc>
            </a:pPr>
            <a:r>
              <a:rPr lang="ru-RU" dirty="0"/>
              <a:t>определение лекарственной чувствительности</a:t>
            </a:r>
          </a:p>
          <a:p>
            <a:pPr lvl="0">
              <a:lnSpc>
                <a:spcPct val="120000"/>
              </a:lnSpc>
            </a:pPr>
            <a:r>
              <a:rPr lang="ru-RU" dirty="0"/>
              <a:t>санитарная бактериология</a:t>
            </a:r>
          </a:p>
          <a:p>
            <a:pPr lvl="0"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0235" y="3465268"/>
            <a:ext cx="1032013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Бактериоскопия на кислотоустойчивые микроорганизмы (КУМ) </a:t>
            </a:r>
            <a:r>
              <a:rPr lang="ru-RU" i="1" dirty="0"/>
              <a:t>(стр.19)</a:t>
            </a:r>
            <a:r>
              <a:rPr lang="ru-RU" dirty="0"/>
              <a:t> выделяют из числа </a:t>
            </a:r>
            <a:r>
              <a:rPr lang="ru-RU" b="1" i="1" dirty="0"/>
              <a:t>химико-микроскопических </a:t>
            </a:r>
            <a:r>
              <a:rPr lang="ru-RU" i="1" dirty="0"/>
              <a:t>(строка 1.1 таблицы 5300, гр.3)</a:t>
            </a:r>
            <a:r>
              <a:rPr lang="ru-RU" b="1" i="1" dirty="0"/>
              <a:t> и микробиологических</a:t>
            </a:r>
            <a:r>
              <a:rPr lang="ru-RU" dirty="0"/>
              <a:t> исследований </a:t>
            </a:r>
            <a:r>
              <a:rPr lang="ru-RU" i="1" dirty="0"/>
              <a:t>(строка 1.8 таблицы 5300, гр.3). </a:t>
            </a:r>
            <a:endParaRPr lang="ru-RU" i="1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При </a:t>
            </a:r>
            <a:r>
              <a:rPr lang="ru-RU" dirty="0"/>
              <a:t>этом, из </a:t>
            </a:r>
            <a:r>
              <a:rPr lang="ru-RU" i="1" dirty="0"/>
              <a:t>строки 16 таблицы 5301 </a:t>
            </a:r>
            <a:r>
              <a:rPr lang="ru-RU" dirty="0"/>
              <a:t>выделяют количество КУМ с целью профилактических осмотров на туберкулез </a:t>
            </a:r>
            <a:r>
              <a:rPr lang="ru-RU" i="1" dirty="0"/>
              <a:t>(в таблицу 2513 «Профилактические осмотры на туберкулез», в строку 3)</a:t>
            </a:r>
            <a:r>
              <a:rPr lang="ru-RU" dirty="0"/>
              <a:t>.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>
          <a:xfrm>
            <a:off x="3084444" y="2961162"/>
            <a:ext cx="5363817" cy="45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Бактериоскопия на КУМ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88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Деятельность лаборатории. Таблица 5301 (1)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78726"/>
              </p:ext>
            </p:extLst>
          </p:nvPr>
        </p:nvGraphicFramePr>
        <p:xfrm>
          <a:off x="663787" y="853440"/>
          <a:ext cx="10972800" cy="526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0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3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7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 строки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Число исследований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Из них с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(+)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результатом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 числа анализов (табл. 5300, гр. 3) – исследования  на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 паразитов и простейших (из стр. 1.1)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методом жидкостной цитологии (из стр. 1.3)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/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 окраской по 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Папаниколау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 из стр. 1.3)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гликированный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гемоглобин (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 стр. 1.4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фенилкетонурию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(из стр. 1.4)  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врожденный гипотиреоз (из стр. 1.4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           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  <a:tabLst>
                          <a:tab pos="99377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муковисцидоз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(из стр. 1.4)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  <a:tabLst>
                          <a:tab pos="1002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галактоземию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(из стр. 1.4)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адреногенитальный синдром (из стр. 1.4)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5846">
                <a:tc>
                  <a:txBody>
                    <a:bodyPr/>
                    <a:lstStyle/>
                    <a:p>
                      <a:pPr marL="36195" algn="l"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Расширенный неонатальный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скрининг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  <a:tabLst>
                          <a:tab pos="906145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том числе: спинальная мышечная атрофия – СМА  (из стр. 1.9)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10.1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702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 них у новорожденных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10.1.1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</a:t>
                      </a:r>
                      <a:r>
                        <a:rPr lang="ru-RU" sz="1400" dirty="0" smtClean="0"/>
                        <a:t>первичные</a:t>
                      </a:r>
                      <a:r>
                        <a:rPr lang="ru-RU" sz="1400" baseline="0" dirty="0" smtClean="0"/>
                        <a:t> иммунодефициты – ПИД (из стр.1.9)</a:t>
                      </a:r>
                      <a:endParaRPr lang="ru-RU" sz="14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10.2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                             из них у новорожденных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10.2.1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1" y="6116925"/>
            <a:ext cx="9587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 заполнении </a:t>
            </a:r>
            <a:r>
              <a:rPr lang="ru-RU" sz="1600" b="1" dirty="0" smtClean="0"/>
              <a:t>используются </a:t>
            </a:r>
            <a:r>
              <a:rPr lang="ru-RU" sz="1600" b="1" dirty="0"/>
              <a:t>данные таблицы 5300, графа3 (Число исследований всего), но с разбивкой </a:t>
            </a:r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соответствующие </a:t>
            </a:r>
            <a:r>
              <a:rPr lang="ru-RU" sz="1600" b="1" dirty="0" smtClean="0"/>
              <a:t>группы. </a:t>
            </a:r>
            <a:r>
              <a:rPr lang="ru-RU" sz="1600" b="1" dirty="0">
                <a:solidFill>
                  <a:srgbClr val="8C1210"/>
                </a:solidFill>
              </a:rPr>
              <a:t>(+) результатов не может быть больше числа исследований!</a:t>
            </a:r>
          </a:p>
          <a:p>
            <a:endParaRPr lang="ru-RU" sz="1600" b="1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5629102" y="1798982"/>
            <a:ext cx="516835" cy="496956"/>
          </a:xfrm>
          <a:prstGeom prst="rightBrace">
            <a:avLst/>
          </a:prstGeom>
          <a:noFill/>
          <a:ln w="19050">
            <a:solidFill>
              <a:srgbClr val="8C1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499651" y="2965174"/>
            <a:ext cx="516835" cy="1089991"/>
          </a:xfrm>
          <a:prstGeom prst="rightBrace">
            <a:avLst/>
          </a:prstGeom>
          <a:noFill/>
          <a:ln w="19050">
            <a:solidFill>
              <a:srgbClr val="8C1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емиугольник 6"/>
          <p:cNvSpPr/>
          <p:nvPr/>
        </p:nvSpPr>
        <p:spPr>
          <a:xfrm>
            <a:off x="6145937" y="3122813"/>
            <a:ext cx="879123" cy="757027"/>
          </a:xfrm>
          <a:prstGeom prst="heptagon">
            <a:avLst/>
          </a:prstGeom>
          <a:solidFill>
            <a:srgbClr val="FCEBE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Из стр. 1.4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6298337" y="1848677"/>
            <a:ext cx="879123" cy="496957"/>
          </a:xfrm>
          <a:prstGeom prst="heptagon">
            <a:avLst/>
          </a:prstGeom>
          <a:solidFill>
            <a:srgbClr val="FCEBE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Из стр. 1.3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емиугольник 8"/>
          <p:cNvSpPr/>
          <p:nvPr/>
        </p:nvSpPr>
        <p:spPr>
          <a:xfrm>
            <a:off x="5930922" y="4194312"/>
            <a:ext cx="1246538" cy="417443"/>
          </a:xfrm>
          <a:prstGeom prst="heptagon">
            <a:avLst/>
          </a:prstGeom>
          <a:solidFill>
            <a:srgbClr val="FCEBE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Из стр. 1.9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C133AD-0721-4ED5-B193-404F13D3D2F7}"/>
              </a:ext>
            </a:extLst>
          </p:cNvPr>
          <p:cNvSpPr txBox="1"/>
          <p:nvPr/>
        </p:nvSpPr>
        <p:spPr>
          <a:xfrm>
            <a:off x="2375451" y="301576"/>
            <a:ext cx="6897757" cy="483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457200">
              <a:spcAft>
                <a:spcPts val="600"/>
              </a:spcAft>
            </a:pP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1" name="Прямоугольник 5">
            <a:extLst>
              <a:ext uri="{FF2B5EF4-FFF2-40B4-BE49-F238E27FC236}">
                <a16:creationId xmlns:a16="http://schemas.microsoft.com/office/drawing/2014/main" xmlns="" id="{D790A190-E53D-45BB-890C-0DB0C6CB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66" y="1593056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ru-RU" altLang="ru-RU" sz="1350">
                <a:solidFill>
                  <a:srgbClr val="1D364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Скругленный прямоугольник 28">
            <a:extLst>
              <a:ext uri="{FF2B5EF4-FFF2-40B4-BE49-F238E27FC236}">
                <a16:creationId xmlns:a16="http://schemas.microsoft.com/office/drawing/2014/main" xmlns="" id="{6817ECD6-70F5-4B16-B6A5-4E0CA6F6B61F}"/>
              </a:ext>
            </a:extLst>
          </p:cNvPr>
          <p:cNvSpPr/>
          <p:nvPr/>
        </p:nvSpPr>
        <p:spPr>
          <a:xfrm>
            <a:off x="1843891" y="472935"/>
            <a:ext cx="8410403" cy="624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Федеральная программа «Расширенный неонатальный скрининг»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1829358" y="1305776"/>
            <a:ext cx="8424936" cy="2192798"/>
          </a:xfrm>
          <a:prstGeom prst="roundRect">
            <a:avLst/>
          </a:prstGeom>
          <a:solidFill>
            <a:srgbClr val="DBFFFD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Приказ Минздрава России от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21 апреля 2022 года № 274н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«Об утверждении Порядка оказания медицинской помощи пациентам с врожденными и(или) наследственными заболеваниями» - ключевые этапы организации скрининга на 36 заболеваний.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Подразделили обследование новорожденных на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2 вида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неонатальный и расширенный неонатальный скрининг (РНС)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Вступил в силу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31 декабря 2022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года.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Отменён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приказ Минздрава России от 15 ноября 2012 года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№ 917н*.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9132" y="3602404"/>
            <a:ext cx="8445162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317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solidFill>
                  <a:srgbClr val="FF0000"/>
                </a:solidFill>
                <a:latin typeface="+mn-lt"/>
                <a:hlinkClick r:id="rId2"/>
              </a:rPr>
              <a:t>* </a:t>
            </a:r>
            <a:r>
              <a:rPr lang="ru-RU" sz="1600" u="sng" dirty="0" smtClean="0">
                <a:latin typeface="+mn-lt"/>
              </a:rPr>
              <a:t>Приказ Минздрава России </a:t>
            </a:r>
            <a:r>
              <a:rPr lang="ru-RU" sz="1600" b="1" dirty="0" smtClean="0">
                <a:latin typeface="+mn-lt"/>
              </a:rPr>
              <a:t>от </a:t>
            </a:r>
            <a:r>
              <a:rPr lang="ru-RU" sz="1600" b="1" dirty="0">
                <a:latin typeface="+mn-lt"/>
              </a:rPr>
              <a:t>18 мая 2021 года N </a:t>
            </a:r>
            <a:r>
              <a:rPr lang="ru-RU" sz="1600" b="1" dirty="0" smtClean="0">
                <a:latin typeface="+mn-lt"/>
              </a:rPr>
              <a:t>464н «Об </a:t>
            </a:r>
            <a:r>
              <a:rPr lang="ru-RU" sz="1600" b="1" dirty="0">
                <a:latin typeface="+mn-lt"/>
              </a:rPr>
              <a:t>утверждении </a:t>
            </a:r>
            <a:r>
              <a:rPr lang="ru-RU" sz="1600" b="1" u="sng" dirty="0">
                <a:latin typeface="+mn-lt"/>
                <a:hlinkClick r:id="rId2"/>
              </a:rPr>
              <a:t>Правил проведения лабораторных </a:t>
            </a:r>
            <a:r>
              <a:rPr lang="ru-RU" sz="1600" b="1" u="sng" dirty="0" smtClean="0">
                <a:latin typeface="+mn-lt"/>
                <a:hlinkClick r:id="rId2"/>
              </a:rPr>
              <a:t>исследований</a:t>
            </a:r>
            <a:r>
              <a:rPr lang="ru-RU" sz="1600" b="1" u="sng" dirty="0" smtClean="0">
                <a:latin typeface="+mn-lt"/>
              </a:rPr>
              <a:t>» </a:t>
            </a:r>
            <a:r>
              <a:rPr lang="ru-RU" sz="1600" dirty="0" smtClean="0">
                <a:latin typeface="+mn-lt"/>
              </a:rPr>
              <a:t>(</a:t>
            </a:r>
            <a:r>
              <a:rPr lang="ru-RU" sz="1600" dirty="0">
                <a:latin typeface="+mn-lt"/>
              </a:rPr>
              <a:t>с изменениями на 23 ноября 2021 года</a:t>
            </a:r>
            <a:r>
              <a:rPr lang="ru-RU" sz="1600" dirty="0" smtClean="0">
                <a:latin typeface="+mn-lt"/>
              </a:rPr>
              <a:t>):</a:t>
            </a:r>
            <a:endParaRPr lang="ru-RU" sz="1600" dirty="0">
              <a:latin typeface="+mn-lt"/>
            </a:endParaRPr>
          </a:p>
          <a:p>
            <a:pPr lvl="0" algn="just"/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n-lt"/>
              </a:rPr>
              <a:t>2. Правила не распространяются:</a:t>
            </a:r>
          </a:p>
          <a:p>
            <a:pPr lvl="0" algn="just"/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n-lt"/>
              </a:rPr>
              <a:t>на организацию и проведение лабораторных генетических исследований для пациентов с наличием (подозрением) врожденных и (или) наследственных заболеваний, у которых лабораторные генетические исследования осуществляются в соответствии с 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3451A0"/>
                </a:solidFill>
                <a:effectLst/>
                <a:latin typeface="+mn-lt"/>
                <a:hlinkClick r:id="rId3"/>
              </a:rPr>
              <a:t>Порядком оказания медицинской помощи больным с врожденными и (или) наследственными заболеваниями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n-lt"/>
              </a:rPr>
              <a:t>, утвержденным 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3451A0"/>
                </a:solidFill>
                <a:effectLst/>
                <a:latin typeface="+mn-lt"/>
                <a:hlinkClick r:id="rId4"/>
              </a:rPr>
              <a:t>приказом от 15 ноября 2012 г. N 917н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n-lt"/>
              </a:rPr>
              <a:t>    ;</a:t>
            </a:r>
          </a:p>
        </p:txBody>
      </p:sp>
      <p:sp>
        <p:nvSpPr>
          <p:cNvPr id="9" name="AutoShape 4" descr="data:image;base64,R0lGODdhCQAXAIABAAAAAP///ywAAAAACQAXAAACFYyPqcsHCx5kUtV0UXYwtg+G4kh+BQA7"/>
          <p:cNvSpPr>
            <a:spLocks noChangeAspect="1" noChangeArrowheads="1"/>
          </p:cNvSpPr>
          <p:nvPr/>
        </p:nvSpPr>
        <p:spPr bwMode="auto">
          <a:xfrm>
            <a:off x="12825413" y="465138"/>
            <a:ext cx="857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C133AD-0721-4ED5-B193-404F13D3D2F7}"/>
              </a:ext>
            </a:extLst>
          </p:cNvPr>
          <p:cNvSpPr txBox="1"/>
          <p:nvPr/>
        </p:nvSpPr>
        <p:spPr>
          <a:xfrm>
            <a:off x="2375451" y="301576"/>
            <a:ext cx="6897757" cy="483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457200">
              <a:spcAft>
                <a:spcPts val="600"/>
              </a:spcAft>
            </a:pP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1" name="Прямоугольник 5">
            <a:extLst>
              <a:ext uri="{FF2B5EF4-FFF2-40B4-BE49-F238E27FC236}">
                <a16:creationId xmlns:a16="http://schemas.microsoft.com/office/drawing/2014/main" xmlns="" id="{D790A190-E53D-45BB-890C-0DB0C6CB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66" y="1593056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ru-RU" altLang="ru-RU" sz="1350">
                <a:solidFill>
                  <a:srgbClr val="1D364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1701312" y="989214"/>
            <a:ext cx="8552981" cy="1207683"/>
          </a:xfrm>
          <a:prstGeom prst="roundRect">
            <a:avLst/>
          </a:prstGeom>
          <a:solidFill>
            <a:srgbClr val="DBFFFD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 2023 года дополнительно будет проводиться скрининг на 29 нозологий нарушения обмена методом тандемной масс-спектрометрии,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спинальная мышечная атрофия и группа первичных иммунодефицитов – методом полимеразной цепной реакции.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28">
            <a:extLst>
              <a:ext uri="{FF2B5EF4-FFF2-40B4-BE49-F238E27FC236}">
                <a16:creationId xmlns:a16="http://schemas.microsoft.com/office/drawing/2014/main" xmlns="" id="{E64B93B9-591C-4150-9675-AA71D54B9770}"/>
              </a:ext>
            </a:extLst>
          </p:cNvPr>
          <p:cNvSpPr/>
          <p:nvPr/>
        </p:nvSpPr>
        <p:spPr>
          <a:xfrm>
            <a:off x="1701311" y="2483178"/>
            <a:ext cx="8625445" cy="2413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медицинских организациях, имеющих в своей структуре МГК (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2-я групп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 МО), обеспечивают выполнение цитогенетических исследований,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пренатальный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скрининг, неонатальный скрининг на наследственные заболевания обмена веществ ( для нескольких медицинских организаций), проводят исследования только на 5 заболеваний: ФКУ, врожденный гипотиреоз,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андрогенитальный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синдром,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муковисцидоз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галактоземию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Исследования на ФКУ проводятся до запуска РНС, т.к. эта нозология будет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скринироваться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методом тандемной масс-спектрометрии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4" descr="data:image;base64,R0lGODdhCQAXAIABAAAAAP///ywAAAAACQAXAAACFYyPqcsHCx5kUtV0UXYwtg+G4kh+BQA7"/>
          <p:cNvSpPr>
            <a:spLocks noChangeAspect="1" noChangeArrowheads="1"/>
          </p:cNvSpPr>
          <p:nvPr/>
        </p:nvSpPr>
        <p:spPr bwMode="auto">
          <a:xfrm>
            <a:off x="12825413" y="465138"/>
            <a:ext cx="857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1701313" y="5189208"/>
            <a:ext cx="8695017" cy="9004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3А- группа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медицинских организаций (скрининг + подтверждающие исследования) создаются: в Москве (3), в Уфе, Екатеринбурге, Томске, Иркутске, Санкт-Петербурге, Краснодаре, Ростове-на-Дону.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2013" y="468169"/>
            <a:ext cx="7144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Приказ Минздрава России от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21 апреля 2022 года № 274н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7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88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Деятельность лаборатории. Таблица 5301 (1)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034504"/>
              </p:ext>
            </p:extLst>
          </p:nvPr>
        </p:nvGraphicFramePr>
        <p:xfrm>
          <a:off x="663787" y="853440"/>
          <a:ext cx="10972800" cy="48517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33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80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 строки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Число исследований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 них с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(+)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результатом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027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       терапевтический лекарственный мониторинг (из стр. 1.4)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  <a:tabLst>
                          <a:tab pos="906145" algn="l"/>
                        </a:tabLst>
                      </a:pPr>
                      <a:r>
                        <a:rPr lang="ru-RU" sz="1400" dirty="0">
                          <a:effectLst/>
                        </a:rPr>
                        <a:t>	   радиоизотопные лабораторные исследования (из стр. </a:t>
                      </a:r>
                      <a:r>
                        <a:rPr lang="ru-RU" sz="1400" dirty="0" smtClean="0">
                          <a:effectLst/>
                        </a:rPr>
                        <a:t>1.6)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ru-RU" sz="1400" dirty="0">
                          <a:effectLst/>
                        </a:rPr>
                        <a:t>	 специфические антитела (</a:t>
                      </a:r>
                      <a:r>
                        <a:rPr lang="en-US" sz="1400" dirty="0" err="1">
                          <a:effectLst/>
                        </a:rPr>
                        <a:t>IgE</a:t>
                      </a:r>
                      <a:r>
                        <a:rPr lang="ru-RU" sz="1400" dirty="0">
                          <a:effectLst/>
                        </a:rPr>
                        <a:t> класса) к антигенам растительного, животного, химического,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лекарственного происхождений (из стр. 1.6)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                                ВИЧ-инфекцию (из стр. 1.7)                                             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                    вирусные гепатиты (из стр. 1.7)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                    неспецифические тесты на сифилис (из стр. 1.7)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16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                    специфические тесты на сифилис (из стр. 1.7)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                    антитела к паразитам и простейшим (из стр. 1.7)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18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       бактериоскопия на кислотоустойчивые микроорганизмы (КУМ)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                                                   (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из стр. 1.1 и стр. 1.8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8C1210"/>
                          </a:solidFill>
                          <a:effectLst/>
                        </a:rPr>
                        <a:t>бактериологические исследования</a:t>
                      </a:r>
                      <a:r>
                        <a:rPr lang="ru-RU" sz="1600" dirty="0">
                          <a:effectLst/>
                        </a:rPr>
                        <a:t>, всего (</a:t>
                      </a:r>
                      <a:r>
                        <a:rPr lang="ru-RU" sz="1600" b="1" dirty="0">
                          <a:effectLst/>
                        </a:rPr>
                        <a:t>из  стр. 1.8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</a:rPr>
                        <a:t>20</a:t>
                      </a:r>
                      <a:endParaRPr lang="ru-RU" sz="1400" b="1" dirty="0">
                        <a:solidFill>
                          <a:srgbClr val="8C121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Из них (из табл. 5301, стр. 20): </a:t>
                      </a: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бактериологические исследования на туберкулез (культивирование, идентификация, чувствительность)</a:t>
                      </a:r>
                      <a:endParaRPr lang="ru-RU" sz="1400" b="1" dirty="0">
                        <a:solidFill>
                          <a:srgbClr val="8C121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</a:rPr>
                        <a:t>20.1</a:t>
                      </a:r>
                      <a:endParaRPr lang="ru-RU" sz="1400" b="1" dirty="0">
                        <a:solidFill>
                          <a:srgbClr val="8C121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из них (из табл. 5301, стр. 20.1): </a:t>
                      </a: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посевы на туберкулез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</a:rPr>
                        <a:t>20.1.1</a:t>
                      </a:r>
                      <a:endParaRPr lang="ru-RU" sz="1400" b="1" dirty="0">
                        <a:solidFill>
                          <a:srgbClr val="8C121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                                     определение лекарственной чувствительности                     микобактерий туберкулеза</a:t>
                      </a:r>
                      <a:endParaRPr lang="ru-RU" sz="1400" b="1" dirty="0">
                        <a:solidFill>
                          <a:srgbClr val="8C121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</a:rPr>
                        <a:t>20.1.2.</a:t>
                      </a:r>
                      <a:endParaRPr lang="ru-RU" sz="1400" b="1" dirty="0">
                        <a:solidFill>
                          <a:srgbClr val="8C121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3787" y="5804396"/>
            <a:ext cx="10918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 заполнении используется данные таблицы 5300, графа3 (Число исследований всего), но с разбивкой на соответствующие </a:t>
            </a:r>
            <a:r>
              <a:rPr lang="ru-RU" sz="1600" dirty="0" smtClean="0"/>
              <a:t>группы.  </a:t>
            </a:r>
            <a:r>
              <a:rPr lang="ru-RU" sz="1600" b="1" dirty="0" smtClean="0">
                <a:solidFill>
                  <a:srgbClr val="8C1210"/>
                </a:solidFill>
              </a:rPr>
              <a:t>(+) результатов не может быть больше числа исследований!</a:t>
            </a:r>
            <a:endParaRPr lang="ru-RU" sz="1600" b="1" dirty="0">
              <a:solidFill>
                <a:srgbClr val="8C121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887519" y="2411896"/>
            <a:ext cx="516835" cy="1156252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емиугольник 6"/>
          <p:cNvSpPr/>
          <p:nvPr/>
        </p:nvSpPr>
        <p:spPr>
          <a:xfrm>
            <a:off x="6628807" y="2611508"/>
            <a:ext cx="879123" cy="757027"/>
          </a:xfrm>
          <a:prstGeom prst="heptagon">
            <a:avLst/>
          </a:prstGeom>
          <a:solidFill>
            <a:srgbClr val="FCEBE0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 стр. 1.7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3656" y="55875"/>
            <a:ext cx="10972800" cy="5788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8C1210"/>
                </a:solidFill>
              </a:rPr>
              <a:t>Деятельность лаборатории. Таблица 5301 (2)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422062"/>
              </p:ext>
            </p:extLst>
          </p:nvPr>
        </p:nvGraphicFramePr>
        <p:xfrm>
          <a:off x="659537" y="730264"/>
          <a:ext cx="10671073" cy="442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5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4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6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53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329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Наименование</a:t>
                      </a:r>
                    </a:p>
                  </a:txBody>
                  <a:tcPr marL="121920" marR="12192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/>
                        <a:t>№ строки</a:t>
                      </a:r>
                    </a:p>
                  </a:txBody>
                  <a:tcPr marL="121920" marR="12192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Число исследований</a:t>
                      </a:r>
                    </a:p>
                  </a:txBody>
                  <a:tcPr marL="121920" marR="12192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Из них с </a:t>
                      </a:r>
                      <a:r>
                        <a:rPr lang="ru-RU" sz="1400" dirty="0" smtClean="0"/>
                        <a:t>(+) результатом</a:t>
                      </a:r>
                      <a:endParaRPr lang="ru-RU" sz="1400" dirty="0"/>
                    </a:p>
                  </a:txBody>
                  <a:tcPr marL="121920" marR="12192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санитарная бактериология (из  стр. 1.8)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02030" algn="l"/>
                        </a:tabLst>
                      </a:pPr>
                      <a:r>
                        <a:rPr lang="ru-RU" sz="16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молекулярно-биологические исследования </a:t>
                      </a:r>
                      <a:r>
                        <a:rPr lang="ru-RU" sz="14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(ПЦР </a:t>
                      </a: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ДНК/ РНК ПБА</a:t>
                      </a:r>
                      <a:r>
                        <a:rPr lang="ru-RU" sz="14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(из  стр. 1.9)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1" dirty="0">
                        <a:solidFill>
                          <a:srgbClr val="8C121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7945" algn="l"/>
                          <a:tab pos="2727325" algn="l"/>
                        </a:tabLs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 них (из табл. 5301, стр.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22): </a:t>
                      </a: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энтеровирусы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22.1</a:t>
                      </a:r>
                      <a:endParaRPr lang="ru-RU" sz="1400" b="1" dirty="0">
                        <a:solidFill>
                          <a:srgbClr val="8C121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          на </a:t>
                      </a: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грипп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22.2</a:t>
                      </a:r>
                      <a:endParaRPr lang="ru-RU" sz="1400" b="1" dirty="0">
                        <a:solidFill>
                          <a:srgbClr val="8C121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с </a:t>
                      </a: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целью выявления ДНК туберкулеза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22.3</a:t>
                      </a:r>
                      <a:endParaRPr lang="ru-RU" sz="1400" b="1" dirty="0">
                        <a:solidFill>
                          <a:srgbClr val="8C121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определение лекарственной чувствительности </a:t>
                      </a: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микобактерий туберкулеза по генетическим маркерам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(из стр. 1.9)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</a:t>
                      </a:r>
                      <a:r>
                        <a:rPr lang="ru-RU" sz="16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наркотических и психотропных веществ </a:t>
                      </a:r>
                      <a:r>
                        <a:rPr lang="ru-RU" sz="16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подтверждающими </a:t>
                      </a:r>
                      <a:r>
                        <a:rPr lang="ru-RU" sz="1600" b="1" baseline="0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методами исследования </a:t>
                      </a:r>
                      <a:r>
                        <a:rPr lang="ru-RU" sz="16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(из </a:t>
                      </a:r>
                      <a:r>
                        <a:rPr lang="ru-RU" sz="16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стр. 1.10)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b="1" dirty="0">
                        <a:solidFill>
                          <a:srgbClr val="8C121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исследование РНК SARS-CoV-2  (из стр.  1.9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табл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 5300)</a:t>
                      </a:r>
                    </a:p>
                  </a:txBody>
                  <a:tcPr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исследование на антитела к SARS-CoV-2  (COVID-19) (из стр.1.7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табл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 5300)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исследование на антиген SARS-CoV-2 (COVID-19) (в том числе экспресс-тесты) (из стр.1.7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табл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 5300)</a:t>
                      </a:r>
                    </a:p>
                  </a:txBody>
                  <a:tcPr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карбогидрат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-дефицитный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трансферрин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 (CDT) (из стр. 1.10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табл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 5300)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251" y="5212184"/>
            <a:ext cx="9875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 заполнении используется данные таблицы 5300, графа 3 (Число исследований всего) из групп, соответствующих строкам табл.5300, но с разделением по виду </a:t>
            </a:r>
            <a:r>
              <a:rPr lang="ru-RU" sz="1600" dirty="0" smtClean="0"/>
              <a:t>исследований. </a:t>
            </a:r>
          </a:p>
          <a:p>
            <a:r>
              <a:rPr lang="ru-RU" sz="1600" b="1" dirty="0" smtClean="0">
                <a:solidFill>
                  <a:srgbClr val="8C1210"/>
                </a:solidFill>
              </a:rPr>
              <a:t>(+) </a:t>
            </a:r>
            <a:r>
              <a:rPr lang="ru-RU" sz="1600" b="1" dirty="0">
                <a:solidFill>
                  <a:srgbClr val="8C1210"/>
                </a:solidFill>
              </a:rPr>
              <a:t>результатов не может быть больше числа исследований!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11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53548" y="274638"/>
            <a:ext cx="10528852" cy="5788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Для закрепления и проверки  (табл. 5300 и 5301)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019107"/>
              </p:ext>
            </p:extLst>
          </p:nvPr>
        </p:nvGraphicFramePr>
        <p:xfrm>
          <a:off x="663787" y="853440"/>
          <a:ext cx="10972800" cy="26385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99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4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1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81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0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Наименование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/>
                        <a:t>№ строки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Число исследований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/>
                        <a:t>Из них с </a:t>
                      </a:r>
                      <a:r>
                        <a:rPr lang="ru-RU" sz="1400" b="1" dirty="0" smtClean="0"/>
                        <a:t>(+) результатом</a:t>
                      </a:r>
                      <a:endParaRPr lang="ru-RU" sz="1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                    ВИЧ-инфекцию (из стр. 1.7)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121920" marR="121920"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                                вирусные гепатиты (из стр. 1.7)</a:t>
                      </a:r>
                      <a:endParaRPr lang="ru-RU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121920" marR="121920"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                    неспецифические тесты на сифилис (из стр. 1.7)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                    специфические тесты на сифилис (из стр. 1.7)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 marL="121920" marR="121920"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                    антитела к паразитам и простейшим (из стр. 1.7)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013" marR="11013" marT="8260" marB="0" anchor="ctr"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       бактериоскопия на кислотоустойчивые микроорганизмы (КУМ)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                  (</a:t>
                      </a:r>
                      <a:r>
                        <a:rPr lang="ru-RU" sz="1400" dirty="0">
                          <a:effectLst/>
                        </a:rPr>
                        <a:t>из стр. 1.1 и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стр. 1.8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     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бактериологические исследования, всего (из  стр. 1.8)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92146" y="3503859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</a:t>
            </a:r>
            <a:r>
              <a:rPr lang="ru-RU" b="1" dirty="0" smtClean="0"/>
              <a:t>5300</a:t>
            </a:r>
            <a:r>
              <a:rPr lang="ru-RU" dirty="0" smtClean="0"/>
              <a:t>)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35501"/>
              </p:ext>
            </p:extLst>
          </p:nvPr>
        </p:nvGraphicFramePr>
        <p:xfrm>
          <a:off x="872509" y="3873191"/>
          <a:ext cx="10764078" cy="1090691"/>
        </p:xfrm>
        <a:graphic>
          <a:graphicData uri="http://schemas.openxmlformats.org/drawingml/2006/table">
            <a:tbl>
              <a:tblPr/>
              <a:tblGrid>
                <a:gridCol w="5393604"/>
                <a:gridCol w="773630"/>
                <a:gridCol w="982217"/>
                <a:gridCol w="1150362"/>
                <a:gridCol w="1245753"/>
                <a:gridCol w="1218512"/>
              </a:tblGrid>
              <a:tr h="51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инфекционная иммунология (исследования наличия антигенов и антител к ПБА)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микробиологические исследования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молекулярно-генетические исследования </a:t>
                      </a:r>
                    </a:p>
                  </a:txBody>
                  <a:tcPr marL="530877" marR="11060" marT="82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060" marR="11060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B322A3-5470-493D-8F82-36CAC7B8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97774">
            <a:off x="389746" y="2902917"/>
            <a:ext cx="2085146" cy="261773"/>
          </a:xfrm>
          <a:prstGeom prst="rect">
            <a:avLst/>
          </a:prstGeom>
        </p:spPr>
      </p:pic>
      <p:sp>
        <p:nvSpPr>
          <p:cNvPr id="11" name="Правая фигурная скобка 10"/>
          <p:cNvSpPr/>
          <p:nvPr/>
        </p:nvSpPr>
        <p:spPr>
          <a:xfrm>
            <a:off x="8650356" y="1371864"/>
            <a:ext cx="616226" cy="1302025"/>
          </a:xfrm>
          <a:prstGeom prst="rightBrace">
            <a:avLst>
              <a:gd name="adj1" fmla="val 0"/>
              <a:gd name="adj2" fmla="val 50000"/>
            </a:avLst>
          </a:prstGeom>
          <a:ln w="190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0800000">
            <a:off x="1256128" y="1371865"/>
            <a:ext cx="616226" cy="1302025"/>
          </a:xfrm>
          <a:prstGeom prst="rightBrace">
            <a:avLst>
              <a:gd name="adj1" fmla="val 0"/>
              <a:gd name="adj2" fmla="val 50000"/>
            </a:avLst>
          </a:prstGeom>
          <a:ln w="190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1341781" y="5199234"/>
            <a:ext cx="6349383" cy="450247"/>
          </a:xfrm>
          <a:prstGeom prst="roundRect">
            <a:avLst/>
          </a:prstGeom>
          <a:solidFill>
            <a:srgbClr val="FFFFCC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Указывать только целые числа во всех строках и графах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12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1341781" y="5712091"/>
            <a:ext cx="6196983" cy="450247"/>
          </a:xfrm>
          <a:prstGeom prst="round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Ошибки выявляются при форматном контроле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25736" y="5412010"/>
            <a:ext cx="146546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/>
              <a:t>40 749 </a:t>
            </a:r>
            <a:r>
              <a:rPr lang="ru-RU" sz="1600" b="1" dirty="0" smtClean="0"/>
              <a:t>068, </a:t>
            </a:r>
            <a:r>
              <a:rPr lang="ru-RU" sz="1600" b="1" dirty="0" smtClean="0">
                <a:solidFill>
                  <a:srgbClr val="FF0000"/>
                </a:solidFill>
              </a:rPr>
              <a:t>15</a:t>
            </a:r>
            <a:r>
              <a:rPr lang="ru-RU" sz="1600" b="1" dirty="0"/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8610599" y="5259092"/>
            <a:ext cx="695740" cy="57546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577470" y="5230928"/>
            <a:ext cx="815008" cy="70628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FB322A3-5470-493D-8F82-36CAC7B8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1357">
            <a:off x="824950" y="5436974"/>
            <a:ext cx="862353" cy="3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28068" cy="6646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Цитологические исследования.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Взаимодействие с патологоанатомами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191" y="2085207"/>
            <a:ext cx="95494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 </a:t>
            </a:r>
            <a:r>
              <a:rPr lang="ru-RU" b="1" dirty="0">
                <a:solidFill>
                  <a:srgbClr val="C00000"/>
                </a:solidFill>
              </a:rPr>
              <a:t>таблице 5500 </a:t>
            </a:r>
            <a:r>
              <a:rPr lang="ru-RU" dirty="0" smtClean="0"/>
              <a:t>учитываются </a:t>
            </a:r>
            <a:r>
              <a:rPr lang="ru-RU" dirty="0"/>
              <a:t>диагностические цитологические исследования, направляемые в патолого-анатомическое бюро (отделение) </a:t>
            </a:r>
            <a:r>
              <a:rPr lang="ru-RU" dirty="0" smtClean="0"/>
              <a:t>по </a:t>
            </a:r>
            <a:r>
              <a:rPr lang="ru-RU" i="1" dirty="0">
                <a:solidFill>
                  <a:srgbClr val="7030A0"/>
                </a:solidFill>
              </a:rPr>
              <a:t>базовой и прикрепленным медицинским организациям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Не </a:t>
            </a:r>
            <a:r>
              <a:rPr lang="ru-RU" b="1" dirty="0">
                <a:solidFill>
                  <a:srgbClr val="7030A0"/>
                </a:solidFill>
              </a:rPr>
              <a:t>учитываются цитологические исследования, включенные в строку 1.3 таблицы 5300 «Деятельность лаборатории». 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3B23F0-9CFA-4839-9BDA-BC385E84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93" y="357093"/>
            <a:ext cx="800436" cy="6727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44311" y="1119442"/>
            <a:ext cx="597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Исключить дублирование  в таблице 5300 и таблице 5500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Picture 2" descr="Презентация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62" y="380182"/>
            <a:ext cx="1233488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3301295" y="3695353"/>
            <a:ext cx="3837548" cy="450247"/>
          </a:xfrm>
          <a:prstGeom prst="roundRect">
            <a:avLst/>
          </a:prstGeom>
          <a:solidFill>
            <a:srgbClr val="FFFFCC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Условия заполнения раздела </a:t>
            </a:r>
            <a:r>
              <a:rPr lang="ru-RU" sz="1600" b="1" dirty="0">
                <a:solidFill>
                  <a:srgbClr val="C00000"/>
                </a:solidFill>
              </a:rPr>
              <a:t>5500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7105" y="4270161"/>
            <a:ext cx="4262964" cy="1532162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1) в патолого-анатомическом бюро – если в его организационно-штатной структуре имеется </a:t>
            </a:r>
            <a:r>
              <a:rPr lang="ru-RU" sz="1600" dirty="0" smtClean="0">
                <a:solidFill>
                  <a:srgbClr val="C00000"/>
                </a:solidFill>
              </a:rPr>
              <a:t>КДЛ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>
                <a:solidFill>
                  <a:prstClr val="black"/>
                </a:solidFill>
              </a:rPr>
              <a:t>выполняющая цитологические диагностические исследования</a:t>
            </a:r>
            <a:endParaRPr lang="ru-RU" sz="16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2213" y="4270163"/>
            <a:ext cx="4864963" cy="1540660"/>
          </a:xfrm>
          <a:prstGeom prst="roundRect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</a:rPr>
              <a:t>2) в патолого-анатомическом отделении медицинской организации – если </a:t>
            </a:r>
            <a:r>
              <a:rPr lang="ru-RU" sz="1600" dirty="0" smtClean="0">
                <a:solidFill>
                  <a:srgbClr val="C00000"/>
                </a:solidFill>
              </a:rPr>
              <a:t>КДЛ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>
                <a:solidFill>
                  <a:prstClr val="black"/>
                </a:solidFill>
              </a:rPr>
              <a:t>выполняющая цитологические диагностические исследования, по </a:t>
            </a:r>
            <a:r>
              <a:rPr lang="ru-RU" sz="1600" dirty="0" smtClean="0"/>
              <a:t>организационно-штатной </a:t>
            </a:r>
            <a:r>
              <a:rPr lang="ru-RU" sz="1600" dirty="0"/>
              <a:t>структуре </a:t>
            </a:r>
            <a:r>
              <a:rPr lang="ru-RU" sz="1600" dirty="0">
                <a:solidFill>
                  <a:srgbClr val="C00000"/>
                </a:solidFill>
              </a:rPr>
              <a:t>включена в состав </a:t>
            </a:r>
            <a:r>
              <a:rPr lang="ru-RU" sz="1600" dirty="0"/>
              <a:t>патологоанатомического </a:t>
            </a:r>
            <a:r>
              <a:rPr lang="ru-RU" sz="1600" dirty="0">
                <a:solidFill>
                  <a:srgbClr val="C00000"/>
                </a:solidFill>
              </a:rPr>
              <a:t>отделения.</a:t>
            </a:r>
            <a:r>
              <a:rPr lang="ru-RU" sz="1600" dirty="0"/>
              <a:t> </a:t>
            </a:r>
            <a:endParaRPr lang="ru-RU" sz="16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4987" y="1488774"/>
            <a:ext cx="8598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Таблица 5500. 19.1</a:t>
            </a:r>
            <a:r>
              <a:rPr lang="ru-RU" sz="1600" dirty="0"/>
              <a:t>. Прижизненные патологоанатомические исследования </a:t>
            </a:r>
            <a:r>
              <a:rPr lang="ru-RU" sz="1600" dirty="0" err="1"/>
              <a:t>биопсийного</a:t>
            </a:r>
            <a:r>
              <a:rPr lang="ru-RU" sz="1600" dirty="0"/>
              <a:t> (операционного) материала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" y="1132480"/>
            <a:ext cx="198163" cy="7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13. Оснащение </a:t>
            </a:r>
            <a:r>
              <a:rPr lang="ru-RU" sz="2000" b="1" dirty="0">
                <a:solidFill>
                  <a:srgbClr val="C00000"/>
                </a:solidFill>
              </a:rPr>
              <a:t>лаборатории оборудованием. </a:t>
            </a:r>
            <a:r>
              <a:rPr lang="ru-RU" sz="2000" b="1" dirty="0" smtClean="0">
                <a:solidFill>
                  <a:srgbClr val="C00000"/>
                </a:solidFill>
              </a:rPr>
              <a:t>Единица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Таблица (5302)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43124"/>
              </p:ext>
            </p:extLst>
          </p:nvPr>
        </p:nvGraphicFramePr>
        <p:xfrm>
          <a:off x="838201" y="1103243"/>
          <a:ext cx="10913166" cy="297811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388802"/>
                <a:gridCol w="768387"/>
                <a:gridCol w="1148647"/>
                <a:gridCol w="1198690"/>
                <a:gridCol w="1086813"/>
                <a:gridCol w="1086813"/>
                <a:gridCol w="1235014"/>
              </a:tblGrid>
              <a:tr h="230952">
                <a:tc rowSpan="2">
                  <a:txBody>
                    <a:bodyPr/>
                    <a:lstStyle/>
                    <a:p>
                      <a:pPr marR="9213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err="1">
                          <a:effectLst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аппаратов и оборудования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 них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общего числа  аппаратов и оборудования - со сроком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эксплуатации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свыше 7 лет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в подразделениях, оказывающих </a:t>
                      </a:r>
                      <a:r>
                        <a:rPr lang="ru-RU" sz="1200" dirty="0" smtClean="0">
                          <a:effectLst/>
                        </a:rPr>
                        <a:t>МП </a:t>
                      </a:r>
                      <a:r>
                        <a:rPr lang="ru-RU" sz="1200" dirty="0">
                          <a:effectLst/>
                        </a:rPr>
                        <a:t>в амбулаторных условиях (из гр. 6)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0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 подразделениях, оказывающих </a:t>
                      </a:r>
                      <a:r>
                        <a:rPr lang="ru-RU" sz="1100" b="1" dirty="0" smtClean="0">
                          <a:effectLst/>
                        </a:rPr>
                        <a:t>МП </a:t>
                      </a:r>
                      <a:r>
                        <a:rPr lang="ru-RU" sz="1100" b="1" dirty="0">
                          <a:effectLst/>
                        </a:rPr>
                        <a:t>в амбулаторных условиях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действующих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Спектрофотометры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653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1155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971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Гематологические анализаторы для подсчета форменных элементов </a:t>
                      </a:r>
                      <a:r>
                        <a:rPr lang="ru-RU" sz="1400" b="1" dirty="0" smtClean="0">
                          <a:effectLst/>
                        </a:rPr>
                        <a:t>крови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12733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4168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052928" y="2900617"/>
            <a:ext cx="1045263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1319 </a:t>
            </a:r>
            <a:endParaRPr lang="ru-RU" sz="1400" b="1" dirty="0">
              <a:latin typeface="Times New Roman"/>
              <a:ea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52928" y="3535554"/>
            <a:ext cx="1045263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14 990</a:t>
            </a:r>
            <a:endParaRPr lang="ru-RU" sz="1400" b="1" dirty="0">
              <a:latin typeface="Times New Roman"/>
              <a:ea typeface="Times New Roman"/>
            </a:endParaRPr>
          </a:p>
        </p:txBody>
      </p:sp>
      <p:sp>
        <p:nvSpPr>
          <p:cNvPr id="8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5269461" y="4350317"/>
            <a:ext cx="6349383" cy="450247"/>
          </a:xfrm>
          <a:prstGeom prst="roundRect">
            <a:avLst/>
          </a:prstGeom>
          <a:solidFill>
            <a:srgbClr val="FFFFCC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Указывать только целые числа во всех строках и графах!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B322A3-5470-493D-8F82-36CAC7B8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1357">
            <a:off x="4707181" y="4781485"/>
            <a:ext cx="862353" cy="394453"/>
          </a:xfrm>
          <a:prstGeom prst="rect">
            <a:avLst/>
          </a:prstGeom>
        </p:spPr>
      </p:pic>
      <p:sp>
        <p:nvSpPr>
          <p:cNvPr id="10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5421861" y="5079187"/>
            <a:ext cx="6196983" cy="450247"/>
          </a:xfrm>
          <a:prstGeom prst="round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Ошибки выявляются при форматном контроле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5000" y="5563429"/>
            <a:ext cx="99738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/>
              <a:t>4168, </a:t>
            </a:r>
            <a:r>
              <a:rPr lang="ru-RU" b="1" dirty="0" smtClean="0"/>
              <a:t>02</a:t>
            </a:r>
            <a:endParaRPr lang="ru-RU" b="1" dirty="0">
              <a:latin typeface="Times New Roman"/>
              <a:ea typeface="Times New Roman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055000" y="5529434"/>
            <a:ext cx="1154722" cy="47380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55000" y="5511194"/>
            <a:ext cx="1154722" cy="47380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21498" y="5405652"/>
            <a:ext cx="664391" cy="68488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609" y="187942"/>
            <a:ext cx="10703352" cy="819668"/>
            <a:chOff x="2941865" y="2836049"/>
            <a:chExt cx="2132607" cy="273926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2941865" y="3252061"/>
              <a:ext cx="2132607" cy="232325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941865" y="2836049"/>
              <a:ext cx="2132607" cy="19163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55811" numCol="1" spcCol="1270" anchor="t" anchorCtr="0">
              <a:noAutofit/>
            </a:bodyPr>
            <a:lstStyle/>
            <a:p>
              <a:pPr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</a:rPr>
                <a:t>Раздел</a:t>
              </a: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</a:rPr>
                <a:t>I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</a:rPr>
                <a:t>. Работа медицинской организации.  </a:t>
              </a: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Сведения о  МО, </a:t>
              </a:r>
              <a:r>
                <a:rPr lang="ru-RU" sz="2000" b="1" kern="1200" dirty="0">
                  <a:solidFill>
                    <a:schemeClr val="accent5">
                      <a:lumMod val="50000"/>
                    </a:schemeClr>
                  </a:solidFill>
                </a:rPr>
                <a:t>в структуре которой находятся </a:t>
              </a:r>
              <a:endParaRPr lang="ru-RU" sz="2000" b="1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подразделения</a:t>
              </a:r>
              <a:r>
                <a:rPr lang="ru-RU" sz="2000" b="1" kern="1200" dirty="0">
                  <a:solidFill>
                    <a:schemeClr val="accent5">
                      <a:lumMod val="50000"/>
                    </a:schemeClr>
                  </a:solidFill>
                </a:rPr>
                <a:t>, выполняющие лабораторные </a:t>
              </a: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исследования</a:t>
              </a:r>
              <a:endParaRPr lang="ru-RU" sz="2000" b="1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26538"/>
              </p:ext>
            </p:extLst>
          </p:nvPr>
        </p:nvGraphicFramePr>
        <p:xfrm>
          <a:off x="765314" y="1171646"/>
          <a:ext cx="10600647" cy="4975289"/>
        </p:xfrm>
        <a:graphic>
          <a:graphicData uri="http://schemas.openxmlformats.org/drawingml/2006/table">
            <a:tbl>
              <a:tblPr/>
              <a:tblGrid>
                <a:gridCol w="4959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2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1185"/>
                <a:gridCol w="1356880"/>
              </a:tblGrid>
              <a:tr h="51800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/>
                        <a:t>        </a:t>
                      </a:r>
                      <a:r>
                        <a:rPr lang="ru-RU" sz="1600" b="0" kern="1200" dirty="0"/>
                        <a:t>Таблица 1001 – кабинеты, отделения, подразделения</a:t>
                      </a: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Строка</a:t>
                      </a: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Наличие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(нет – 0,  есть-1)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Число подразделений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Число кабинетов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6400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Лаборатории, всего - из них:</a:t>
                      </a: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зуботехнические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клинико-диагностические</a:t>
                      </a: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из них 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централизованные</a:t>
                      </a:r>
                    </a:p>
                  </a:txBody>
                  <a:tcPr marL="4064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33.2.1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с наличием молекулярно-генетических лабораторий (ПЦР-лабораторий)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33.2.2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микробиологические (бактериологические)</a:t>
                      </a: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из них централизованные</a:t>
                      </a:r>
                    </a:p>
                  </a:txBody>
                  <a:tcPr marL="4064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33.3.1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патологоанатомические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33.4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из них централизованные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33.4.1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радиоизотопной диагностики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33.5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спектральные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33.6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451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</a:rPr>
                        <a:t>  судебно-медицинские молекулярно-генетические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</a:rPr>
                        <a:t>33.7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  химико-токсикологические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33.8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  цитологические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33.9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из них централизованные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33.9.1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48396" y="365126"/>
            <a:ext cx="9010835" cy="7889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Оснащение лаборатории оборудованием. Таблица 5302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154097"/>
            <a:ext cx="10515600" cy="401270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/>
              <a:t>В таблице 5302</a:t>
            </a:r>
            <a:r>
              <a:rPr lang="ru-RU" sz="2000" dirty="0"/>
              <a:t> вносится всё оборудование, которое на </a:t>
            </a:r>
            <a:r>
              <a:rPr lang="ru-RU" sz="2000" dirty="0">
                <a:solidFill>
                  <a:srgbClr val="FF0000"/>
                </a:solidFill>
              </a:rPr>
              <a:t>31 декабря</a:t>
            </a:r>
            <a:r>
              <a:rPr lang="ru-RU" sz="2000" dirty="0"/>
              <a:t> отчетного года стоит на балансе медицинской организации (МО), в том числе, сломанное, в ремонте, законсервированное, подготовленное к списанию.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Если в МО имеется несколько лабораторий (клинико-диагностическая, биохимическая, бактериологическая и др.), то сведения об их оснащении показываются </a:t>
            </a:r>
            <a:r>
              <a:rPr lang="ru-RU" sz="2000" dirty="0">
                <a:solidFill>
                  <a:srgbClr val="C00000"/>
                </a:solidFill>
              </a:rPr>
              <a:t>суммарно</a:t>
            </a:r>
            <a:r>
              <a:rPr lang="ru-RU" sz="2000" dirty="0"/>
              <a:t>.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Количество и тип оборудования, находящегося на балансе МО, а также статус списания, необходимо сверить с бухгалтерией и инженером по медицинской технике по актам инвентаризации и актам списания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5115" y="4039742"/>
            <a:ext cx="990452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Дополнительное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оборудование, находящееся за пределами баланса медицинской организации и используемое на договорной основе (договор аренды, лизинг и т.д.), указывается в пояснительной записке в виде приложения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8" y="3416716"/>
            <a:ext cx="301641" cy="10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7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Таблица </a:t>
            </a:r>
            <a:r>
              <a:rPr lang="ru-RU" sz="2000" b="1" dirty="0">
                <a:solidFill>
                  <a:srgbClr val="C00000"/>
                </a:solidFill>
              </a:rPr>
              <a:t>(5302)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75898"/>
              </p:ext>
            </p:extLst>
          </p:nvPr>
        </p:nvGraphicFramePr>
        <p:xfrm>
          <a:off x="596345" y="786040"/>
          <a:ext cx="10913166" cy="499100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388802"/>
                <a:gridCol w="768387"/>
                <a:gridCol w="1148647"/>
                <a:gridCol w="1198690"/>
                <a:gridCol w="1086813"/>
                <a:gridCol w="1086813"/>
                <a:gridCol w="1235014"/>
              </a:tblGrid>
              <a:tr h="230952">
                <a:tc rowSpan="2">
                  <a:txBody>
                    <a:bodyPr/>
                    <a:lstStyle/>
                    <a:p>
                      <a:pPr marR="9213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err="1">
                          <a:effectLst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аппаратов и оборудования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 них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общего числа  аппаратов и оборудования - со сроком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эксплуатации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свыше 7 лет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в подразделениях, оказывающих </a:t>
                      </a:r>
                      <a:r>
                        <a:rPr lang="ru-RU" sz="1200" dirty="0" smtClean="0">
                          <a:effectLst/>
                        </a:rPr>
                        <a:t>МП </a:t>
                      </a:r>
                      <a:r>
                        <a:rPr lang="ru-RU" sz="1200" dirty="0">
                          <a:effectLst/>
                        </a:rPr>
                        <a:t>в амбулаторных условиях (из гр. 6)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 подразделениях, оказывающих </a:t>
                      </a:r>
                      <a:r>
                        <a:rPr lang="ru-RU" sz="1100" b="1" dirty="0" smtClean="0">
                          <a:effectLst/>
                        </a:rPr>
                        <a:t>МП </a:t>
                      </a:r>
                      <a:r>
                        <a:rPr lang="ru-RU" sz="1100" b="1" dirty="0">
                          <a:effectLst/>
                        </a:rPr>
                        <a:t>в амбулаторных условиях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действующих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Микроскопы монокулярные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Микроскопы бинокулярные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Микроскопы люминесцентные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Микроскопы стереоскопические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Микроскопы с автоматической компьютерной визуализацией изображений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Гематологические анализаторы для подсчета форменных элементов </a:t>
                      </a:r>
                      <a:r>
                        <a:rPr lang="ru-RU" sz="1400" b="0" dirty="0" smtClean="0">
                          <a:effectLst/>
                        </a:rPr>
                        <a:t>крови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из них: с модулем дифференцировки по 5 популяциям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9.1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 marL="561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/>
                        </a:rPr>
                        <a:t> с модулем подсчета ретикулоцитов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/>
                        </a:rPr>
                        <a:t>9.2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 marL="561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/>
                        </a:rPr>
                        <a:t> с модулем для приготовления мазков крови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/>
                        </a:rPr>
                        <a:t>9.3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 marL="561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</a:rPr>
                        <a:t>модульные гематологические системы с приготовлением и окраской мазков крови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9.4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4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4953740" y="5424256"/>
            <a:ext cx="790112" cy="2485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 9.4</a:t>
            </a:r>
            <a:endParaRPr lang="ru-RU" sz="1400" b="1" dirty="0">
              <a:latin typeface="Times New Roman"/>
              <a:ea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53740" y="3286218"/>
            <a:ext cx="790112" cy="2485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5</a:t>
            </a:r>
            <a:endParaRPr lang="ru-RU" sz="1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9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7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Таблица </a:t>
            </a:r>
            <a:r>
              <a:rPr lang="ru-RU" sz="2000" b="1" dirty="0">
                <a:solidFill>
                  <a:srgbClr val="C00000"/>
                </a:solidFill>
              </a:rPr>
              <a:t>(5302</a:t>
            </a:r>
            <a:r>
              <a:rPr lang="ru-RU" sz="2000" b="1" dirty="0" smtClean="0">
                <a:solidFill>
                  <a:srgbClr val="C00000"/>
                </a:solidFill>
              </a:rPr>
              <a:t>) продолжение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94452"/>
              </p:ext>
            </p:extLst>
          </p:nvPr>
        </p:nvGraphicFramePr>
        <p:xfrm>
          <a:off x="596345" y="786040"/>
          <a:ext cx="10913166" cy="586875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388802"/>
                <a:gridCol w="768387"/>
                <a:gridCol w="1148647"/>
                <a:gridCol w="1198690"/>
                <a:gridCol w="1086813"/>
                <a:gridCol w="1086813"/>
                <a:gridCol w="1235014"/>
              </a:tblGrid>
              <a:tr h="230952">
                <a:tc rowSpan="2">
                  <a:txBody>
                    <a:bodyPr/>
                    <a:lstStyle/>
                    <a:p>
                      <a:pPr marR="9213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err="1">
                          <a:effectLst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аппаратов и оборудования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 них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общего числа  аппаратов и оборудования - со сроком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эксплуатации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свыше 7 лет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в подразделениях, оказывающих </a:t>
                      </a:r>
                      <a:r>
                        <a:rPr lang="ru-RU" sz="1200" dirty="0" smtClean="0">
                          <a:effectLst/>
                        </a:rPr>
                        <a:t>МП </a:t>
                      </a:r>
                      <a:r>
                        <a:rPr lang="ru-RU" sz="1200" dirty="0">
                          <a:effectLst/>
                        </a:rPr>
                        <a:t>в амбулаторных условиях (из гр. 6)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 подразделениях, оказывающих </a:t>
                      </a:r>
                      <a:r>
                        <a:rPr lang="ru-RU" sz="1100" b="1" dirty="0" smtClean="0">
                          <a:effectLst/>
                        </a:rPr>
                        <a:t>МП </a:t>
                      </a:r>
                      <a:r>
                        <a:rPr lang="ru-RU" sz="1100" b="1" dirty="0">
                          <a:effectLst/>
                        </a:rPr>
                        <a:t>в амбулаторных условиях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действующих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Многокомпонентные отражательные фотометры для анализа мочи </a:t>
                      </a:r>
                      <a:b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с ручной загрузкой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Arial"/>
                        </a:rPr>
                        <a:t>        из них </a:t>
                      </a:r>
                      <a:r>
                        <a:rPr lang="ru-RU" sz="14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</a:rPr>
                        <a:t>анализаторы </a:t>
                      </a:r>
                      <a:r>
                        <a:rPr lang="ru-RU" sz="1400" b="1" dirty="0" err="1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</a:rPr>
                        <a:t>видеоцифровые</a:t>
                      </a:r>
                      <a:r>
                        <a:rPr lang="ru-RU" sz="14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</a:rPr>
                        <a:t> для </a:t>
                      </a:r>
                      <a:r>
                        <a:rPr lang="ru-RU" sz="1400" b="1" dirty="0" err="1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</a:rPr>
                        <a:t>иммунохроматографических</a:t>
                      </a:r>
                      <a:r>
                        <a:rPr lang="ru-RU" sz="1400" b="1" dirty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</a:rPr>
                        <a:t> исследований на наличие наркотических средств и психотропных </a:t>
                      </a:r>
                      <a:r>
                        <a:rPr lang="ru-RU" sz="1400" b="1" dirty="0" smtClean="0">
                          <a:solidFill>
                            <a:srgbClr val="8C1210"/>
                          </a:solidFill>
                          <a:effectLst/>
                          <a:latin typeface="+mn-lt"/>
                          <a:ea typeface="Times New Roman"/>
                        </a:rPr>
                        <a:t>веществ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35.1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Автоматические анализаторы мочи с программируемой загрузкой проб</a:t>
                      </a:r>
                      <a:b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и тест-полосок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867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Автоматические анализаторы осадка мочи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19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Хроматографы жидкостные и газовые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с различными детекторами, кроме масс-спектрометрических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детекторов</a:t>
                      </a: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Масс-спектрометры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газовых и жидкостных хроматографов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из них: газовые хроматографы с масс-спектрометрическими детекторами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42.1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      жидкостные хроматографы с масс-спектрометрическими детекторами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42.2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FD"/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Анализаторы спермы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55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4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4953740" y="4385570"/>
            <a:ext cx="790112" cy="2485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40</a:t>
            </a:r>
            <a:endParaRPr lang="ru-RU" sz="1400" b="1" dirty="0">
              <a:latin typeface="Times New Roman"/>
              <a:ea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53740" y="2948868"/>
            <a:ext cx="790112" cy="2485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35.1</a:t>
            </a:r>
            <a:endParaRPr lang="ru-RU" sz="1400" b="1" dirty="0">
              <a:latin typeface="Times New Roman"/>
              <a:ea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53740" y="5026242"/>
            <a:ext cx="790112" cy="2485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42</a:t>
            </a:r>
            <a:endParaRPr lang="ru-RU" sz="1400" b="1" dirty="0">
              <a:latin typeface="Times New Roman"/>
              <a:ea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53740" y="5418339"/>
            <a:ext cx="790112" cy="2485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42.1</a:t>
            </a:r>
            <a:endParaRPr lang="ru-RU" sz="1400" b="1" dirty="0">
              <a:latin typeface="Times New Roman"/>
              <a:ea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53740" y="5837069"/>
            <a:ext cx="790112" cy="2485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42.2</a:t>
            </a:r>
            <a:endParaRPr lang="ru-RU" sz="1400" b="1" dirty="0">
              <a:latin typeface="Times New Roman"/>
              <a:ea typeface="Times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53740" y="6269119"/>
            <a:ext cx="790112" cy="2485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55</a:t>
            </a:r>
            <a:endParaRPr lang="ru-RU" sz="1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2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E1E23B-19B8-4784-A77B-929C802E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977" y="274638"/>
            <a:ext cx="7219336" cy="5334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8C1210"/>
                </a:solidFill>
              </a:rPr>
              <a:t>Пояснительная записка к таблице 5302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66C1F1-7F98-4F70-94B3-F958CD08FEF5}"/>
              </a:ext>
            </a:extLst>
          </p:cNvPr>
          <p:cNvSpPr txBox="1"/>
          <p:nvPr/>
        </p:nvSpPr>
        <p:spPr>
          <a:xfrm>
            <a:off x="4671855" y="796646"/>
            <a:ext cx="6507127" cy="72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Приложение  1 к Пояснительной записке по таблице (5302)</a:t>
            </a:r>
          </a:p>
          <a:p>
            <a:pPr indent="449580" algn="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П.13 «Оснащение лаборатории оборудованием»</a:t>
            </a:r>
          </a:p>
        </p:txBody>
      </p:sp>
      <p:graphicFrame>
        <p:nvGraphicFramePr>
          <p:cNvPr id="7" name="Объект 9">
            <a:extLst>
              <a:ext uri="{FF2B5EF4-FFF2-40B4-BE49-F238E27FC236}">
                <a16:creationId xmlns="" xmlns:a16="http://schemas.microsoft.com/office/drawing/2014/main" id="{8B4F2050-2109-4164-994B-0F2ABED61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882799"/>
              </p:ext>
            </p:extLst>
          </p:nvPr>
        </p:nvGraphicFramePr>
        <p:xfrm>
          <a:off x="455978" y="1535039"/>
          <a:ext cx="10507234" cy="44487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83183">
                  <a:extLst>
                    <a:ext uri="{9D8B030D-6E8A-4147-A177-3AD203B41FA5}">
                      <a16:colId xmlns="" xmlns:a16="http://schemas.microsoft.com/office/drawing/2014/main" val="1772227866"/>
                    </a:ext>
                  </a:extLst>
                </a:gridCol>
                <a:gridCol w="639192">
                  <a:extLst>
                    <a:ext uri="{9D8B030D-6E8A-4147-A177-3AD203B41FA5}">
                      <a16:colId xmlns="" xmlns:a16="http://schemas.microsoft.com/office/drawing/2014/main" val="719093328"/>
                    </a:ext>
                  </a:extLst>
                </a:gridCol>
                <a:gridCol w="1029810">
                  <a:extLst>
                    <a:ext uri="{9D8B030D-6E8A-4147-A177-3AD203B41FA5}">
                      <a16:colId xmlns="" xmlns:a16="http://schemas.microsoft.com/office/drawing/2014/main" val="2882139862"/>
                    </a:ext>
                  </a:extLst>
                </a:gridCol>
                <a:gridCol w="3355049">
                  <a:extLst>
                    <a:ext uri="{9D8B030D-6E8A-4147-A177-3AD203B41FA5}">
                      <a16:colId xmlns="" xmlns:a16="http://schemas.microsoft.com/office/drawing/2014/main" val="1356559548"/>
                    </a:ext>
                  </a:extLst>
                </a:gridCol>
              </a:tblGrid>
              <a:tr h="596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baseline="0" dirty="0" smtClean="0">
                          <a:effectLst/>
                        </a:rPr>
                        <a:t> на основе табл.5302)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Основания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(договор аренды, лизинг и др.)- указать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2296131"/>
                  </a:ext>
                </a:extLst>
              </a:tr>
              <a:tr h="2669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Оборудование для клинико-диагностических лабораторий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5284179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850300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7863432"/>
                  </a:ext>
                </a:extLst>
              </a:tr>
              <a:tr h="540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Оборудование для микробиологических (бактериологических) лабораторий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0608953"/>
                  </a:ext>
                </a:extLst>
              </a:tr>
              <a:tr h="227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2557328"/>
                  </a:ext>
                </a:extLst>
              </a:tr>
              <a:tr h="227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3339781"/>
                  </a:ext>
                </a:extLst>
              </a:tr>
              <a:tr h="2669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Оборудование для цитологических лабораторий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9286630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2166291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0838277"/>
                  </a:ext>
                </a:extLst>
              </a:tr>
              <a:tr h="2669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Оборудование для химико-токсикологических лабораторий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9677664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8963981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1538334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Другое оборудование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6098813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1863791"/>
                  </a:ext>
                </a:extLst>
              </a:tr>
              <a:tr h="2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57" marR="6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4871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0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84023"/>
            <a:ext cx="10515600" cy="5403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Пояснительная записка: что учесть в </a:t>
            </a:r>
            <a:r>
              <a:rPr lang="ru-RU" sz="2800" b="1" dirty="0" smtClean="0">
                <a:solidFill>
                  <a:srgbClr val="C00000"/>
                </a:solidFill>
              </a:rPr>
              <a:t>отчете-2023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6220" y="936579"/>
            <a:ext cx="9112080" cy="1097547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/>
              <a:t>Пояснительная записка к отчету </a:t>
            </a:r>
            <a:br>
              <a:rPr lang="ru-RU" sz="2600" dirty="0"/>
            </a:br>
            <a:r>
              <a:rPr lang="ru-RU" sz="2600" dirty="0"/>
              <a:t>«О деятельности лабораторной службы субъекта РФ»</a:t>
            </a:r>
            <a:br>
              <a:rPr lang="ru-RU" sz="2600" dirty="0"/>
            </a:br>
            <a:endParaRPr lang="ru-RU" sz="2600" dirty="0" smtClean="0"/>
          </a:p>
          <a:p>
            <a:r>
              <a:rPr lang="ru-RU" dirty="0" smtClean="0"/>
              <a:t>Сведения </a:t>
            </a:r>
            <a:r>
              <a:rPr lang="ru-RU" dirty="0"/>
              <a:t>предоставляются по состоянию </a:t>
            </a:r>
            <a:r>
              <a:rPr lang="ru-RU" dirty="0">
                <a:solidFill>
                  <a:srgbClr val="8C1210"/>
                </a:solidFill>
              </a:rPr>
              <a:t>на </a:t>
            </a:r>
            <a:r>
              <a:rPr lang="ru-RU" dirty="0" smtClean="0">
                <a:solidFill>
                  <a:srgbClr val="8C1210"/>
                </a:solidFill>
              </a:rPr>
              <a:t>31 декабря 2023 </a:t>
            </a:r>
            <a:r>
              <a:rPr lang="ru-RU" dirty="0"/>
              <a:t>по сравнению </a:t>
            </a:r>
            <a:r>
              <a:rPr lang="ru-RU" dirty="0">
                <a:solidFill>
                  <a:srgbClr val="8C1210"/>
                </a:solidFill>
              </a:rPr>
              <a:t>с </a:t>
            </a:r>
            <a:r>
              <a:rPr lang="ru-RU" dirty="0" smtClean="0">
                <a:solidFill>
                  <a:srgbClr val="8C1210"/>
                </a:solidFill>
              </a:rPr>
              <a:t>2021 </a:t>
            </a:r>
            <a:r>
              <a:rPr lang="ru-RU" dirty="0">
                <a:solidFill>
                  <a:srgbClr val="8C1210"/>
                </a:solidFill>
              </a:rPr>
              <a:t>и </a:t>
            </a:r>
            <a:r>
              <a:rPr lang="ru-RU" dirty="0" smtClean="0">
                <a:solidFill>
                  <a:srgbClr val="8C1210"/>
                </a:solidFill>
              </a:rPr>
              <a:t>2022 </a:t>
            </a:r>
            <a:r>
              <a:rPr lang="ru-RU" dirty="0">
                <a:solidFill>
                  <a:srgbClr val="8C1210"/>
                </a:solidFill>
              </a:rPr>
              <a:t>годом</a:t>
            </a:r>
            <a:endParaRPr lang="ru-RU" dirty="0">
              <a:solidFill>
                <a:srgbClr val="8C121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E42A7F-9F0A-4EBB-903F-FFFC29C41C7B}"/>
              </a:ext>
            </a:extLst>
          </p:cNvPr>
          <p:cNvSpPr txBox="1"/>
          <p:nvPr/>
        </p:nvSpPr>
        <p:spPr>
          <a:xfrm>
            <a:off x="722829" y="2048732"/>
            <a:ext cx="10632559" cy="4030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Пояснительная записка к отчету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деятельности лабораторной службы субъекта РФ» за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РФ____________________________________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внештатный специалист (по клинической лабораторной диагностике*)  –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(Фамилия, имя, отчество)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*-  уточнить в случае указания другой специальности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(телефон, электронный адрес)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произошли следующие изменения в лабораторной службе субъекта по сравнению с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(указать наиболее существенные изменения в организации работы лабораторной службы в объеме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2-3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4">
            <a:extLst>
              <a:ext uri="{FF2B5EF4-FFF2-40B4-BE49-F238E27FC236}">
                <a16:creationId xmlns="" xmlns:a16="http://schemas.microsoft.com/office/drawing/2014/main" id="{BD25B1B5-60CA-4F64-85DE-97E164AA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5" y="541538"/>
            <a:ext cx="10646735" cy="47140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8C1210"/>
                </a:solidFill>
              </a:rPr>
              <a:t>Включить следующие аспекты: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Изменения в организации лабораторной службы региона (централизация в государственном сегменте, укрупнение, создание межрайонных или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межучрежденческих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лабораторий, переход на аутсорсинг частных лабораторий). 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Изменения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 клинико-диагностических и микробиологических (бактериологических)  лабораторий.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 новых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лабораторий ( в том числе после модернизации) - всего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них: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КДЛ -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	 микробиологических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лабораторий 3 уровня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 по компьютеризации лабораторной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диагностики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кадрами высшего и среднего звена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(аккредитация, решение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проблемы)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Выделить : Основные проблемные вопросы региона и предполагаемые пути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51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C133AD-0721-4ED5-B193-404F13D3D2F7}"/>
              </a:ext>
            </a:extLst>
          </p:cNvPr>
          <p:cNvSpPr txBox="1"/>
          <p:nvPr/>
        </p:nvSpPr>
        <p:spPr>
          <a:xfrm>
            <a:off x="2375451" y="301576"/>
            <a:ext cx="6897757" cy="483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457200">
              <a:spcAft>
                <a:spcPts val="600"/>
              </a:spcAft>
            </a:pP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1" name="Прямоугольник 5">
            <a:extLst>
              <a:ext uri="{FF2B5EF4-FFF2-40B4-BE49-F238E27FC236}">
                <a16:creationId xmlns:a16="http://schemas.microsoft.com/office/drawing/2014/main" xmlns="" id="{D790A190-E53D-45BB-890C-0DB0C6CB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66" y="1593056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ru-RU" altLang="ru-RU" sz="1350">
                <a:solidFill>
                  <a:srgbClr val="1D364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Скругленный прямоугольник 28">
            <a:extLst>
              <a:ext uri="{FF2B5EF4-FFF2-40B4-BE49-F238E27FC236}">
                <a16:creationId xmlns:a16="http://schemas.microsoft.com/office/drawing/2014/main" xmlns="" id="{2ADB0CB5-7A43-47BB-ACA8-97DA7814CED4}"/>
              </a:ext>
            </a:extLst>
          </p:cNvPr>
          <p:cNvSpPr/>
          <p:nvPr/>
        </p:nvSpPr>
        <p:spPr>
          <a:xfrm>
            <a:off x="1272205" y="1133531"/>
            <a:ext cx="8982083" cy="4850810"/>
          </a:xfrm>
          <a:prstGeom prst="roundRect">
            <a:avLst/>
          </a:prstGeom>
          <a:solidFill>
            <a:srgbClr val="DBFFFD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Представить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виде таблицы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сведения за </a:t>
            </a:r>
            <a:r>
              <a:rPr lang="ru-RU" sz="1600" b="1" dirty="0" smtClean="0">
                <a:solidFill>
                  <a:srgbClr val="8C1210"/>
                </a:solidFill>
                <a:latin typeface="Arial" panose="020B0604020202020204" pitchFamily="34" charset="0"/>
              </a:rPr>
              <a:t>2 года (2022 и 2023 с динамикой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):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	- о количестве КДЛ, в том числе имеющи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х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санитарно-эпидемиологическое заключение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 работу с микроорганизмами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3-4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группы патогенности;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	-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о количестве КДЛ, в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состав которых входит микробиологическая (бактериологическая) лаборатория, в том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числе имеющих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санитарно-эпидемиологическое заключение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 работу с микроорганизмами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3-4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группы патогенности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	-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о количестве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микробиологических (бактериологических) лабораторий,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в том числе имеющих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санитарно-эпидемиологическое заключение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 работу с микроорганизмами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3-4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группы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патогенности;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о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числе заведующих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лабораториями с высших немедицинским образованием;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о количестве лабораторий, участвующих в программах внешней оценки качества (ФСВОК и др.) – межлабораторных сличительных испытаний (МСИ),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том числе с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уточнением данных по количеству лабораторий, участвующих в программах МСИ по социально-значимым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заболеваниям инфекционной (сифилис, ВИЧ-инфекция, вирусные гепатиты В и С, туберкулез) и неинфекционной природы (сахарный диабет, онкологические заболевания, сердечно-сосудистые заболевания).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4" descr="data:image;base64,R0lGODdhCQAXAIABAAAAAP///ywAAAAACQAXAAACFYyPqcsHCx5kUtV0UXYwtg+G4kh+BQA7"/>
          <p:cNvSpPr>
            <a:spLocks noChangeAspect="1" noChangeArrowheads="1"/>
          </p:cNvSpPr>
          <p:nvPr/>
        </p:nvSpPr>
        <p:spPr bwMode="auto">
          <a:xfrm>
            <a:off x="12825413" y="465138"/>
            <a:ext cx="857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52013" y="468169"/>
            <a:ext cx="7144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Пояснительная записка к отчету о деятельности лабораторной службы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1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C133AD-0721-4ED5-B193-404F13D3D2F7}"/>
              </a:ext>
            </a:extLst>
          </p:cNvPr>
          <p:cNvSpPr txBox="1"/>
          <p:nvPr/>
        </p:nvSpPr>
        <p:spPr>
          <a:xfrm>
            <a:off x="2025650" y="1678667"/>
            <a:ext cx="3066142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42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Благодарю</a:t>
            </a:r>
            <a:r>
              <a:rPr lang="en-US" sz="4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4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en-US" sz="4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!</a:t>
            </a:r>
            <a:endParaRPr lang="en-US" sz="4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1" name="Прямоугольник 5">
            <a:extLst>
              <a:ext uri="{FF2B5EF4-FFF2-40B4-BE49-F238E27FC236}">
                <a16:creationId xmlns:a16="http://schemas.microsoft.com/office/drawing/2014/main" xmlns="" id="{D790A190-E53D-45BB-890C-0DB0C6CB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66" y="1593056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ru-RU" altLang="ru-RU" sz="1350">
                <a:solidFill>
                  <a:srgbClr val="1D364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https://cavvisit.se/wp-content/uploads/2016/08/statistics_or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77" y="355274"/>
            <a:ext cx="5326822" cy="37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ektor-life.ru/wp-content/uploads/2019/08/otchyot_prinya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7" y="3537285"/>
            <a:ext cx="3426614" cy="25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609" y="223941"/>
            <a:ext cx="11087652" cy="899181"/>
            <a:chOff x="2941865" y="2836049"/>
            <a:chExt cx="2132607" cy="273926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2941865" y="3252061"/>
              <a:ext cx="2132607" cy="232325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941865" y="2836049"/>
              <a:ext cx="2132607" cy="19163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55811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Сведения</a:t>
              </a:r>
              <a:r>
                <a:rPr lang="ru-RU" sz="2000" b="1" kern="1200" dirty="0">
                  <a:solidFill>
                    <a:schemeClr val="accent5">
                      <a:lumMod val="50000"/>
                    </a:schemeClr>
                  </a:solidFill>
                </a:rPr>
                <a:t>, касающиеся </a:t>
              </a: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МО, </a:t>
              </a:r>
              <a:r>
                <a:rPr lang="ru-RU" sz="2000" b="1" kern="1200" dirty="0">
                  <a:solidFill>
                    <a:schemeClr val="accent5">
                      <a:lumMod val="50000"/>
                    </a:schemeClr>
                  </a:solidFill>
                </a:rPr>
                <a:t>в структуре которой находятся </a:t>
              </a:r>
              <a:endParaRPr lang="ru-RU" sz="2000" b="1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подразделения</a:t>
              </a:r>
              <a:r>
                <a:rPr lang="ru-RU" sz="2000" b="1" kern="1200" dirty="0">
                  <a:solidFill>
                    <a:schemeClr val="accent5">
                      <a:lumMod val="50000"/>
                    </a:schemeClr>
                  </a:solidFill>
                </a:rPr>
                <a:t>, выполняющие лабораторные диагностические исследования</a:t>
              </a: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13660"/>
              </p:ext>
            </p:extLst>
          </p:nvPr>
        </p:nvGraphicFramePr>
        <p:xfrm>
          <a:off x="805069" y="1618465"/>
          <a:ext cx="10511195" cy="1783147"/>
        </p:xfrm>
        <a:graphic>
          <a:graphicData uri="http://schemas.openxmlformats.org/drawingml/2006/table">
            <a:tbl>
              <a:tblPr/>
              <a:tblGrid>
                <a:gridCol w="4731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3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56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5662"/>
                <a:gridCol w="1555662"/>
              </a:tblGrid>
              <a:tr h="7569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Таблица 1003 – Передвижные подразделения</a:t>
                      </a:r>
                    </a:p>
                  </a:txBody>
                  <a:tcPr marL="406400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Наличие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(нет – 0,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есть-1)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Число подразделе-</a:t>
                      </a:r>
                      <a:r>
                        <a:rPr lang="ru-RU" sz="1600" b="0" i="0" u="none" strike="noStrike" dirty="0" err="1" smtClean="0">
                          <a:effectLst/>
                          <a:latin typeface="+mn-lt"/>
                        </a:rPr>
                        <a:t>ний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Число кабинетов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6400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Лаборатории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06400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</a:rPr>
                        <a:t>Мобильные медицинские бригады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endParaRPr lang="ru-RU" sz="16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</a:rPr>
                        <a:t>Мобильные медицинские комплексы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5068" y="3423099"/>
            <a:ext cx="10484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 В таблицах 1001 и 1003 формы </a:t>
            </a:r>
            <a:r>
              <a:rPr lang="ru-RU" dirty="0">
                <a:solidFill>
                  <a:srgbClr val="C00000"/>
                </a:solidFill>
              </a:rPr>
              <a:t>в графе 3 </a:t>
            </a:r>
            <a:r>
              <a:rPr lang="ru-RU" dirty="0"/>
              <a:t>отмечают наличие входящих подразделений, отделов, отделений или кабинетов в медицинской организации: </a:t>
            </a:r>
            <a:r>
              <a:rPr lang="ru-RU" b="1" dirty="0">
                <a:solidFill>
                  <a:srgbClr val="C00000"/>
                </a:solidFill>
              </a:rPr>
              <a:t>есть – 1, нет – 0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/>
              <a:t> Если такие структуры имеются, то в графе 4 таблицы 1001 показывают общее число соответствующих подразделений, отделов и отделений, а в графе 5 – число кабинетов, не объединенных в подразделения, отделы или отделения. </a:t>
            </a:r>
          </a:p>
          <a:p>
            <a:r>
              <a:rPr lang="ru-RU" dirty="0"/>
              <a:t>Если имеются только объединенные подразделения, отделы или отделения, то данные о них показываются в графе 4, при этом графа</a:t>
            </a:r>
            <a:br>
              <a:rPr lang="ru-RU" dirty="0"/>
            </a:br>
            <a:r>
              <a:rPr lang="ru-RU" dirty="0"/>
              <a:t>5 не заполняется. Если имеются только необъединенные кабинеты, то данные о них показывают в графе 5 (графа 4 не заполняется).</a:t>
            </a:r>
          </a:p>
        </p:txBody>
      </p:sp>
    </p:spTree>
    <p:extLst>
      <p:ext uri="{BB962C8B-B14F-4D97-AF65-F5344CB8AC3E}">
        <p14:creationId xmlns:p14="http://schemas.microsoft.com/office/powerpoint/2010/main" val="39951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609" y="312426"/>
            <a:ext cx="10703352" cy="522462"/>
            <a:chOff x="2941865" y="3252061"/>
            <a:chExt cx="2132607" cy="23232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2941865" y="3252061"/>
              <a:ext cx="2132607" cy="232325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941865" y="3455518"/>
              <a:ext cx="2132607" cy="19163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55811" numCol="1" spcCol="1270" anchor="t" anchorCtr="0">
              <a:noAutofit/>
            </a:bodyPr>
            <a:lstStyle/>
            <a:p>
              <a:pPr lvl="0"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Примеры заполнения</a:t>
              </a:r>
              <a:endParaRPr lang="ru-RU" sz="2000" b="1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16270"/>
              </p:ext>
            </p:extLst>
          </p:nvPr>
        </p:nvGraphicFramePr>
        <p:xfrm>
          <a:off x="765314" y="1401418"/>
          <a:ext cx="10600647" cy="2587223"/>
        </p:xfrm>
        <a:graphic>
          <a:graphicData uri="http://schemas.openxmlformats.org/drawingml/2006/table">
            <a:tbl>
              <a:tblPr/>
              <a:tblGrid>
                <a:gridCol w="4959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2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1185"/>
                <a:gridCol w="1356880"/>
              </a:tblGrid>
              <a:tr h="5267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/>
                        <a:t>        </a:t>
                      </a:r>
                      <a:r>
                        <a:rPr lang="ru-RU" sz="1600" b="0" kern="1200" dirty="0"/>
                        <a:t>Таблица 1001 – кабинеты, отделения, </a:t>
                      </a:r>
                      <a:r>
                        <a:rPr lang="ru-RU" sz="1600" b="0" kern="1200" dirty="0" smtClean="0"/>
                        <a:t>подразделения</a:t>
                      </a:r>
                      <a:endParaRPr lang="ru-RU" sz="1600" b="0" kern="1200" dirty="0"/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Строка</a:t>
                      </a: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Наличие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(нет – 0,  есть-1)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Число подразделений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Число кабинетов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6400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Лаборатории, всего - из них:</a:t>
                      </a: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клинико-диагностические</a:t>
                      </a: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из них 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централизованные</a:t>
                      </a:r>
                    </a:p>
                  </a:txBody>
                  <a:tcPr marL="4064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33.2.1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с наличием молекулярно-генетических лабораторий (ПЦР-лабораторий)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33.2.2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микробиологические (бактериологические)</a:t>
                      </a: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из них централизованные</a:t>
                      </a:r>
                    </a:p>
                  </a:txBody>
                  <a:tcPr marL="4064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33.3.1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909932" y="968788"/>
            <a:ext cx="1888450" cy="391185"/>
          </a:xfrm>
          <a:prstGeom prst="roundRect">
            <a:avLst/>
          </a:prstGeom>
          <a:solidFill>
            <a:srgbClr val="FFCC9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Пример № 1</a:t>
            </a:r>
          </a:p>
        </p:txBody>
      </p:sp>
    </p:spTree>
    <p:extLst>
      <p:ext uri="{BB962C8B-B14F-4D97-AF65-F5344CB8AC3E}">
        <p14:creationId xmlns:p14="http://schemas.microsoft.com/office/powerpoint/2010/main" val="24392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609" y="312426"/>
            <a:ext cx="10703352" cy="522462"/>
            <a:chOff x="2941865" y="3252061"/>
            <a:chExt cx="2132607" cy="23232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2941865" y="3252061"/>
              <a:ext cx="2132607" cy="232325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941865" y="3455518"/>
              <a:ext cx="2132607" cy="19163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55811" numCol="1" spcCol="1270" anchor="t" anchorCtr="0">
              <a:noAutofit/>
            </a:bodyPr>
            <a:lstStyle/>
            <a:p>
              <a:pPr lvl="0"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Примеры заполнения</a:t>
              </a:r>
              <a:endParaRPr lang="ru-RU" sz="2000" b="1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45726"/>
              </p:ext>
            </p:extLst>
          </p:nvPr>
        </p:nvGraphicFramePr>
        <p:xfrm>
          <a:off x="765314" y="1371600"/>
          <a:ext cx="10600647" cy="2617041"/>
        </p:xfrm>
        <a:graphic>
          <a:graphicData uri="http://schemas.openxmlformats.org/drawingml/2006/table">
            <a:tbl>
              <a:tblPr/>
              <a:tblGrid>
                <a:gridCol w="4959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2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1185"/>
                <a:gridCol w="1356880"/>
              </a:tblGrid>
              <a:tr h="55659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/>
                        <a:t>        </a:t>
                      </a:r>
                      <a:r>
                        <a:rPr lang="ru-RU" sz="1600" b="0" kern="1200" dirty="0"/>
                        <a:t>Таблица 1001 – кабинеты, отделения, </a:t>
                      </a:r>
                      <a:r>
                        <a:rPr lang="ru-RU" sz="1600" b="0" kern="1200" dirty="0" smtClean="0"/>
                        <a:t>подразделения</a:t>
                      </a:r>
                      <a:endParaRPr lang="ru-RU" sz="1600" b="0" kern="1200" dirty="0"/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Строка</a:t>
                      </a: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Наличие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(нет – 0,  есть-1)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Число подразделений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Число кабинетов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6400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Лаборатории, всего - из них:</a:t>
                      </a: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клинико-диагностические</a:t>
                      </a: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из них 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централизованные</a:t>
                      </a:r>
                    </a:p>
                  </a:txBody>
                  <a:tcPr marL="4064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33.2.1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с наличием молекулярно-генетических лабораторий (ПЦР-лабораторий)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33.2.2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микробиологические (бактериологические)</a:t>
                      </a:r>
                    </a:p>
                  </a:txBody>
                  <a:tcPr marL="2032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из них централизованные</a:t>
                      </a:r>
                    </a:p>
                  </a:txBody>
                  <a:tcPr marL="406400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33.3.1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909932" y="968788"/>
            <a:ext cx="1888450" cy="391185"/>
          </a:xfrm>
          <a:prstGeom prst="roundRect">
            <a:avLst/>
          </a:prstGeom>
          <a:solidFill>
            <a:srgbClr val="FFCC99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Пример №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1052" y="4255395"/>
            <a:ext cx="8786191" cy="147732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Наличие подразделения, отдела, отделения, кабинета следует показывать только тогда, когда в отчете соответственно имеются </a:t>
            </a:r>
            <a:r>
              <a:rPr lang="ru-RU" b="1" i="1" dirty="0" smtClean="0">
                <a:solidFill>
                  <a:srgbClr val="C00000"/>
                </a:solidFill>
              </a:rPr>
              <a:t>штатные и </a:t>
            </a:r>
            <a:r>
              <a:rPr lang="ru-RU" b="1" i="1" dirty="0">
                <a:solidFill>
                  <a:srgbClr val="C00000"/>
                </a:solidFill>
              </a:rPr>
              <a:t>занятые </a:t>
            </a:r>
            <a:r>
              <a:rPr lang="ru-RU" dirty="0"/>
              <a:t>должности врачей и (или) среднего медицинского персонала, соответствующее оборудование, аппаратура, ведется установленный учет, отчетность и показана работа данного подразделения, отдела, отделения, кабинета в соответствующих таблицах формы.   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97" y="4611757"/>
            <a:ext cx="198163" cy="7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35" y="4440610"/>
            <a:ext cx="871925" cy="10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609" y="312426"/>
            <a:ext cx="10703352" cy="522462"/>
            <a:chOff x="2941865" y="3252061"/>
            <a:chExt cx="2132607" cy="23232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2941865" y="3252061"/>
              <a:ext cx="2132607" cy="232325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941865" y="3455518"/>
              <a:ext cx="2132607" cy="19163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55811" numCol="1" spcCol="1270" anchor="t" anchorCtr="0">
              <a:noAutofit/>
            </a:bodyPr>
            <a:lstStyle/>
            <a:p>
              <a:pPr lvl="0"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Необходимо учитывать</a:t>
              </a:r>
              <a:endParaRPr lang="ru-RU" sz="2000" b="1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97598" y="905908"/>
            <a:ext cx="9287107" cy="480131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 </a:t>
            </a:r>
            <a:r>
              <a:rPr lang="ru-RU" dirty="0">
                <a:solidFill>
                  <a:srgbClr val="C00000"/>
                </a:solidFill>
              </a:rPr>
              <a:t>клинико-диагностическим лабораториям нужно относить лаборатории, производящие разные виды исследований </a:t>
            </a:r>
            <a:r>
              <a:rPr lang="ru-RU" dirty="0"/>
              <a:t>(общеклинические, гематологические, цитологические, биохимические, </a:t>
            </a:r>
            <a:r>
              <a:rPr lang="ru-RU" dirty="0" err="1"/>
              <a:t>коагулологические</a:t>
            </a:r>
            <a:r>
              <a:rPr lang="ru-RU" dirty="0"/>
              <a:t>, иммунологические, микробиологические) или только некоторые из этих видов. </a:t>
            </a:r>
          </a:p>
          <a:p>
            <a:r>
              <a:rPr lang="ru-RU" dirty="0">
                <a:solidFill>
                  <a:srgbClr val="C00000"/>
                </a:solidFill>
              </a:rPr>
              <a:t>Специализированные</a:t>
            </a:r>
            <a:r>
              <a:rPr lang="ru-RU" dirty="0"/>
              <a:t> по видам клинических лабораторных исследований лаборатории, даже если они не являются самостоятельными подразделениями, указываются как клинико-диагностические.</a:t>
            </a:r>
          </a:p>
          <a:p>
            <a:r>
              <a:rPr lang="ru-RU" dirty="0"/>
              <a:t>К </a:t>
            </a:r>
            <a:r>
              <a:rPr lang="ru-RU" dirty="0">
                <a:solidFill>
                  <a:srgbClr val="C00000"/>
                </a:solidFill>
              </a:rPr>
              <a:t>локальным</a:t>
            </a:r>
            <a:r>
              <a:rPr lang="ru-RU" dirty="0"/>
              <a:t> лабораториям следует относить клинико-диагностические лаборатории (отделения), являющиеся структурным подразделением медицинской организации и выполняющие клинические лабораторные исследования только для </a:t>
            </a:r>
            <a:r>
              <a:rPr lang="ru-RU" dirty="0">
                <a:solidFill>
                  <a:srgbClr val="C00000"/>
                </a:solidFill>
              </a:rPr>
              <a:t>одной</a:t>
            </a:r>
            <a:r>
              <a:rPr lang="ru-RU" dirty="0"/>
              <a:t> организации.</a:t>
            </a:r>
          </a:p>
          <a:p>
            <a:r>
              <a:rPr lang="ru-RU" dirty="0">
                <a:solidFill>
                  <a:srgbClr val="C00000"/>
                </a:solidFill>
              </a:rPr>
              <a:t>Экспресс-лаборатории </a:t>
            </a:r>
            <a:r>
              <a:rPr lang="ru-RU" dirty="0"/>
              <a:t>указывают в том случае, если они </a:t>
            </a:r>
            <a:r>
              <a:rPr lang="ru-RU" dirty="0" smtClean="0"/>
              <a:t>являются </a:t>
            </a:r>
            <a:r>
              <a:rPr lang="ru-RU" dirty="0"/>
              <a:t>отдельным структурным подразделением медицинской </a:t>
            </a:r>
            <a:r>
              <a:rPr lang="ru-RU" dirty="0" smtClean="0"/>
              <a:t>организации для </a:t>
            </a:r>
            <a:r>
              <a:rPr lang="ru-RU" dirty="0"/>
              <a:t>выполнения клинических лабораторных исследований при оказании экстренной и неотложной медицинской помощи.</a:t>
            </a:r>
          </a:p>
          <a:p>
            <a:r>
              <a:rPr lang="ru-RU" dirty="0">
                <a:solidFill>
                  <a:srgbClr val="C00000"/>
                </a:solidFill>
              </a:rPr>
              <a:t>Централизованные лаборатории </a:t>
            </a:r>
            <a:r>
              <a:rPr lang="ru-RU" dirty="0"/>
              <a:t>указывают в том случае, если они выполняют клинические лабораторные исследования для нескольких медицинских организаций по распоряжению вышестоящего органа государственной власти в сфере охраны здоровья или в соответствии </a:t>
            </a:r>
            <a:r>
              <a:rPr lang="ru-RU" dirty="0" smtClean="0"/>
              <a:t>с </a:t>
            </a:r>
            <a:r>
              <a:rPr lang="ru-RU" dirty="0"/>
              <a:t>договорами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7" y="1482445"/>
            <a:ext cx="198163" cy="7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705" y="1311299"/>
            <a:ext cx="871925" cy="10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емиугольник 16"/>
          <p:cNvSpPr/>
          <p:nvPr/>
        </p:nvSpPr>
        <p:spPr>
          <a:xfrm>
            <a:off x="3284680" y="268358"/>
            <a:ext cx="4838837" cy="884626"/>
          </a:xfrm>
          <a:prstGeom prst="heptagon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Лаборатории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65469" y="1417085"/>
            <a:ext cx="1919211" cy="932733"/>
          </a:xfrm>
          <a:prstGeom prst="roundRect">
            <a:avLst/>
          </a:prstGeom>
          <a:solidFill>
            <a:srgbClr val="FDEEE4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Клинико-диагностические лаборатории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86216" y="3762170"/>
            <a:ext cx="3505014" cy="932733"/>
          </a:xfrm>
          <a:prstGeom prst="roundRect">
            <a:avLst/>
          </a:prstGeom>
          <a:solidFill>
            <a:srgbClr val="FBE4D5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Бактериологические лаборатории</a:t>
            </a:r>
          </a:p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(Медицинской микробиологии)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68472" y="1425817"/>
            <a:ext cx="1828178" cy="932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Цитологические лаборатории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6652" y="1417086"/>
            <a:ext cx="2899907" cy="932733"/>
          </a:xfrm>
          <a:prstGeom prst="roundRect">
            <a:avLst/>
          </a:prstGeom>
          <a:solidFill>
            <a:srgbClr val="9DD8F5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Молекулярно-генетические (лаборатории МАНК, ПЦР)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313486" y="2587149"/>
            <a:ext cx="1828178" cy="932733"/>
          </a:xfrm>
          <a:prstGeom prst="roundRect">
            <a:avLst/>
          </a:prstGeom>
          <a:solidFill>
            <a:srgbClr val="FFFF0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Биохимические</a:t>
            </a:r>
          </a:p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лаборатории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61011" y="2587150"/>
            <a:ext cx="2043100" cy="9327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Иммунологические лаборатории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80417" y="2587150"/>
            <a:ext cx="2826142" cy="9327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Химико-токсикологические лаборатории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B3B23F0-9CFA-4839-9BDA-BC385E84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995" y="1753607"/>
            <a:ext cx="1053547" cy="88544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42209" y="3762170"/>
            <a:ext cx="1919211" cy="932733"/>
          </a:xfrm>
          <a:prstGeom prst="roundRect">
            <a:avLst/>
          </a:prstGeom>
          <a:solidFill>
            <a:srgbClr val="92D05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ACC2C9"/>
              </a:buCl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Экспресс-лаборатории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11826</TotalTime>
  <Words>4473</Words>
  <Application>Microsoft Office PowerPoint</Application>
  <PresentationFormat>Произвольный</PresentationFormat>
  <Paragraphs>1041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 Новое в составлении статистического отчета по форме №30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 лаборатории. Таблица (5300)</vt:lpstr>
      <vt:lpstr>Презентация PowerPoint</vt:lpstr>
      <vt:lpstr>Уточнение понятий</vt:lpstr>
      <vt:lpstr>Лабораторные исследования, выполненные по аутсорсингу</vt:lpstr>
      <vt:lpstr>1.1 Химико-микроскопические исследования</vt:lpstr>
      <vt:lpstr>Как учитывать химико-микроскопические исследования (пример)</vt:lpstr>
      <vt:lpstr>Как учитывать гематологические исследования (примеры)</vt:lpstr>
      <vt:lpstr>Как учитывать цитологические исследования (примеры)</vt:lpstr>
      <vt:lpstr>Как учитывать биохимические исследования (примеры)</vt:lpstr>
      <vt:lpstr>Как учитывать коагулологические исследования (примеры)</vt:lpstr>
      <vt:lpstr>Презентация PowerPoint</vt:lpstr>
      <vt:lpstr>Иммунологические исследования, инфекционная иммунология</vt:lpstr>
      <vt:lpstr>Как учитывать иммунологические исследования, инфекционную иммунологию (примеры)</vt:lpstr>
      <vt:lpstr>Как учитывать молекулярно-генетические и химико-токсикологические исследования (примеры)</vt:lpstr>
      <vt:lpstr>Микробиологические исследования</vt:lpstr>
      <vt:lpstr>Деятельность лаборатории. Таблица 5301 (1)</vt:lpstr>
      <vt:lpstr>Презентация PowerPoint</vt:lpstr>
      <vt:lpstr>Презентация PowerPoint</vt:lpstr>
      <vt:lpstr>Деятельность лаборатории. Таблица 5301 (1)</vt:lpstr>
      <vt:lpstr>Деятельность лаборатории. Таблица 5301 (2)</vt:lpstr>
      <vt:lpstr>Для закрепления и проверки  (табл. 5300 и 5301)</vt:lpstr>
      <vt:lpstr>Цитологические исследования.  Взаимодействие с патологоанатомами</vt:lpstr>
      <vt:lpstr>13. Оснащение лаборатории оборудованием. Единица Таблица (5302)</vt:lpstr>
      <vt:lpstr>Оснащение лаборатории оборудованием. Таблица 5302</vt:lpstr>
      <vt:lpstr>Таблица (5302)</vt:lpstr>
      <vt:lpstr>Таблица (5302) продолжение</vt:lpstr>
      <vt:lpstr>Пояснительная записка к таблице 5302</vt:lpstr>
      <vt:lpstr>Пояснительная записка: что учесть в отчете-2023</vt:lpstr>
      <vt:lpstr>Включить следующие аспекты:   - Изменения в организации лабораторной службы региона (централизация в государственном сегменте, укрупнение, создание межрайонных или межучрежденческих лабораторий, переход на аутсорсинг частных лабораторий).    - Изменения в количестве клинико-диагностических и микробиологических (бактериологических)  лабораторий.  Открыто новых лабораторий ( в том числе после модернизации) - всего,  из них:    КДЛ -     микробиологических лабораторий 3 уровня   Работа по компьютеризации лабораторной службы  Новые направления диагностики  Обеспечение кадрами высшего и среднего звена (аккредитация, решение проблемы)  Выделить : Основные проблемные вопросы региона и предполагаемые пути решения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Глеб П</dc:creator>
  <cp:lastModifiedBy>Долгих Татьяна Ивановна</cp:lastModifiedBy>
  <cp:revision>204</cp:revision>
  <dcterms:created xsi:type="dcterms:W3CDTF">2022-04-01T10:02:38Z</dcterms:created>
  <dcterms:modified xsi:type="dcterms:W3CDTF">2023-10-16T10:55:09Z</dcterms:modified>
</cp:coreProperties>
</file>